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1" r:id="rId1"/>
  </p:sldMasterIdLst>
  <p:notesMasterIdLst>
    <p:notesMasterId r:id="rId4"/>
  </p:notesMasterIdLst>
  <p:sldIdLst>
    <p:sldId id="260" r:id="rId2"/>
    <p:sldId id="262" r:id="rId3"/>
  </p:sldIdLst>
  <p:sldSz cx="6948488" cy="100441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E389"/>
    <a:srgbClr val="0000A2"/>
    <a:srgbClr val="000092"/>
    <a:srgbClr val="000066"/>
    <a:srgbClr val="0000CC"/>
    <a:srgbClr val="0066FF"/>
    <a:srgbClr val="FF9933"/>
    <a:srgbClr val="FF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98" autoAdjust="0"/>
    <p:restoredTop sz="94660"/>
  </p:normalViewPr>
  <p:slideViewPr>
    <p:cSldViewPr snapToGrid="0">
      <p:cViewPr>
        <p:scale>
          <a:sx n="100" d="100"/>
          <a:sy n="100" d="100"/>
        </p:scale>
        <p:origin x="2502"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21" tIns="45710" rIns="91421"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21" tIns="45710" rIns="91421" bIns="45710" rtlCol="0"/>
          <a:lstStyle>
            <a:lvl1pPr algn="r">
              <a:defRPr sz="1200"/>
            </a:lvl1pPr>
          </a:lstStyle>
          <a:p>
            <a:fld id="{8C2A228B-7F94-43A3-B81B-BF2FF2A46E30}" type="datetimeFigureOut">
              <a:rPr kumimoji="1" lang="ja-JP" altLang="en-US" smtClean="0"/>
              <a:t>2025/2/4</a:t>
            </a:fld>
            <a:endParaRPr kumimoji="1" lang="ja-JP" altLang="en-US"/>
          </a:p>
        </p:txBody>
      </p:sp>
      <p:sp>
        <p:nvSpPr>
          <p:cNvPr id="4" name="スライド イメージ プレースホルダー 3"/>
          <p:cNvSpPr>
            <a:spLocks noGrp="1" noRot="1" noChangeAspect="1"/>
          </p:cNvSpPr>
          <p:nvPr>
            <p:ph type="sldImg" idx="2"/>
          </p:nvPr>
        </p:nvSpPr>
        <p:spPr>
          <a:xfrm>
            <a:off x="2244725" y="1243013"/>
            <a:ext cx="2317750" cy="3354387"/>
          </a:xfrm>
          <a:prstGeom prst="rect">
            <a:avLst/>
          </a:prstGeom>
          <a:noFill/>
          <a:ln w="12700">
            <a:solidFill>
              <a:prstClr val="black"/>
            </a:solidFill>
          </a:ln>
        </p:spPr>
        <p:txBody>
          <a:bodyPr vert="horz" lIns="91421" tIns="45710" rIns="91421" bIns="45710" rtlCol="0" anchor="ctr"/>
          <a:lstStyle/>
          <a:p>
            <a:endParaRPr lang="ja-JP" altLang="en-US"/>
          </a:p>
        </p:txBody>
      </p:sp>
      <p:sp>
        <p:nvSpPr>
          <p:cNvPr id="5" name="ノート プレースホルダー 4"/>
          <p:cNvSpPr>
            <a:spLocks noGrp="1"/>
          </p:cNvSpPr>
          <p:nvPr>
            <p:ph type="body" sz="quarter" idx="3"/>
          </p:nvPr>
        </p:nvSpPr>
        <p:spPr>
          <a:xfrm>
            <a:off x="681039" y="4783140"/>
            <a:ext cx="5445125" cy="3913187"/>
          </a:xfrm>
          <a:prstGeom prst="rect">
            <a:avLst/>
          </a:prstGeom>
        </p:spPr>
        <p:txBody>
          <a:bodyPr vert="horz" lIns="91421" tIns="45710" rIns="91421"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21" tIns="45710" rIns="91421"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21" tIns="45710" rIns="91421" bIns="45710" rtlCol="0" anchor="b"/>
          <a:lstStyle>
            <a:lvl1pPr algn="r">
              <a:defRPr sz="1200"/>
            </a:lvl1pPr>
          </a:lstStyle>
          <a:p>
            <a:fld id="{AE068070-45DF-44E0-8F46-58C7D3DA0951}" type="slidenum">
              <a:rPr kumimoji="1" lang="ja-JP" altLang="en-US" smtClean="0"/>
              <a:t>‹#›</a:t>
            </a:fld>
            <a:endParaRPr kumimoji="1" lang="ja-JP" altLang="en-US"/>
          </a:p>
        </p:txBody>
      </p:sp>
    </p:spTree>
    <p:extLst>
      <p:ext uri="{BB962C8B-B14F-4D97-AF65-F5344CB8AC3E}">
        <p14:creationId xmlns:p14="http://schemas.microsoft.com/office/powerpoint/2010/main" val="31119427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8561" y="1643794"/>
            <a:ext cx="5211366" cy="3496839"/>
          </a:xfrm>
        </p:spPr>
        <p:txBody>
          <a:bodyPr anchor="b"/>
          <a:lstStyle>
            <a:lvl1pPr algn="ctr">
              <a:defRPr sz="3419"/>
            </a:lvl1pPr>
          </a:lstStyle>
          <a:p>
            <a:r>
              <a:rPr kumimoji="1" lang="ja-JP" altLang="en-US"/>
              <a:t>マスター タイトルの書式設定</a:t>
            </a:r>
          </a:p>
        </p:txBody>
      </p:sp>
      <p:sp>
        <p:nvSpPr>
          <p:cNvPr id="3" name="サブタイトル 2"/>
          <p:cNvSpPr>
            <a:spLocks noGrp="1"/>
          </p:cNvSpPr>
          <p:nvPr>
            <p:ph type="subTitle" idx="1"/>
          </p:nvPr>
        </p:nvSpPr>
        <p:spPr>
          <a:xfrm>
            <a:off x="868561" y="5275485"/>
            <a:ext cx="5211366" cy="2425002"/>
          </a:xfrm>
        </p:spPr>
        <p:txBody>
          <a:bodyPr/>
          <a:lstStyle>
            <a:lvl1pPr marL="0" indent="0" algn="ctr">
              <a:buNone/>
              <a:defRPr sz="1368"/>
            </a:lvl1pPr>
            <a:lvl2pPr marL="260558" indent="0" algn="ctr">
              <a:buNone/>
              <a:defRPr sz="1140"/>
            </a:lvl2pPr>
            <a:lvl3pPr marL="521117" indent="0" algn="ctr">
              <a:buNone/>
              <a:defRPr sz="1026"/>
            </a:lvl3pPr>
            <a:lvl4pPr marL="781675" indent="0" algn="ctr">
              <a:buNone/>
              <a:defRPr sz="912"/>
            </a:lvl4pPr>
            <a:lvl5pPr marL="1042233" indent="0" algn="ctr">
              <a:buNone/>
              <a:defRPr sz="912"/>
            </a:lvl5pPr>
            <a:lvl6pPr marL="1302791" indent="0" algn="ctr">
              <a:buNone/>
              <a:defRPr sz="912"/>
            </a:lvl6pPr>
            <a:lvl7pPr marL="1563350" indent="0" algn="ctr">
              <a:buNone/>
              <a:defRPr sz="912"/>
            </a:lvl7pPr>
            <a:lvl8pPr marL="1823908" indent="0" algn="ctr">
              <a:buNone/>
              <a:defRPr sz="912"/>
            </a:lvl8pPr>
            <a:lvl9pPr marL="2084466" indent="0" algn="ctr">
              <a:buNone/>
              <a:defRPr sz="91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6444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346903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512" y="534756"/>
            <a:ext cx="1498268" cy="851192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7709" y="534756"/>
            <a:ext cx="4407947" cy="851192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656371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69955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74089" y="2504055"/>
            <a:ext cx="5993071" cy="4178071"/>
          </a:xfrm>
        </p:spPr>
        <p:txBody>
          <a:bodyPr anchor="b"/>
          <a:lstStyle>
            <a:lvl1pPr>
              <a:defRPr sz="3419"/>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74089" y="6721652"/>
            <a:ext cx="5993071" cy="2197149"/>
          </a:xfrm>
        </p:spPr>
        <p:txBody>
          <a:bodyPr/>
          <a:lstStyle>
            <a:lvl1pPr marL="0" indent="0">
              <a:buNone/>
              <a:defRPr sz="1368">
                <a:solidFill>
                  <a:schemeClr val="tx1">
                    <a:tint val="75000"/>
                  </a:schemeClr>
                </a:solidFill>
              </a:defRPr>
            </a:lvl1pPr>
            <a:lvl2pPr marL="260558" indent="0">
              <a:buNone/>
              <a:defRPr sz="1140">
                <a:solidFill>
                  <a:schemeClr val="tx1">
                    <a:tint val="75000"/>
                  </a:schemeClr>
                </a:solidFill>
              </a:defRPr>
            </a:lvl2pPr>
            <a:lvl3pPr marL="521117" indent="0">
              <a:buNone/>
              <a:defRPr sz="1026">
                <a:solidFill>
                  <a:schemeClr val="tx1">
                    <a:tint val="75000"/>
                  </a:schemeClr>
                </a:solidFill>
              </a:defRPr>
            </a:lvl3pPr>
            <a:lvl4pPr marL="781675" indent="0">
              <a:buNone/>
              <a:defRPr sz="912">
                <a:solidFill>
                  <a:schemeClr val="tx1">
                    <a:tint val="75000"/>
                  </a:schemeClr>
                </a:solidFill>
              </a:defRPr>
            </a:lvl4pPr>
            <a:lvl5pPr marL="1042233" indent="0">
              <a:buNone/>
              <a:defRPr sz="912">
                <a:solidFill>
                  <a:schemeClr val="tx1">
                    <a:tint val="75000"/>
                  </a:schemeClr>
                </a:solidFill>
              </a:defRPr>
            </a:lvl5pPr>
            <a:lvl6pPr marL="1302791" indent="0">
              <a:buNone/>
              <a:defRPr sz="912">
                <a:solidFill>
                  <a:schemeClr val="tx1">
                    <a:tint val="75000"/>
                  </a:schemeClr>
                </a:solidFill>
              </a:defRPr>
            </a:lvl6pPr>
            <a:lvl7pPr marL="1563350" indent="0">
              <a:buNone/>
              <a:defRPr sz="912">
                <a:solidFill>
                  <a:schemeClr val="tx1">
                    <a:tint val="75000"/>
                  </a:schemeClr>
                </a:solidFill>
              </a:defRPr>
            </a:lvl7pPr>
            <a:lvl8pPr marL="1823908" indent="0">
              <a:buNone/>
              <a:defRPr sz="912">
                <a:solidFill>
                  <a:schemeClr val="tx1">
                    <a:tint val="75000"/>
                  </a:schemeClr>
                </a:solidFill>
              </a:defRPr>
            </a:lvl8pPr>
            <a:lvl9pPr marL="2084466" indent="0">
              <a:buNone/>
              <a:defRPr sz="91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63233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7709" y="2673780"/>
            <a:ext cx="2953107" cy="637289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517672" y="2673780"/>
            <a:ext cx="2953107" cy="637289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365372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8614" y="534757"/>
            <a:ext cx="5993071" cy="1941398"/>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8614" y="2462203"/>
            <a:ext cx="2939536" cy="1206688"/>
          </a:xfrm>
        </p:spPr>
        <p:txBody>
          <a:bodyPr anchor="b"/>
          <a:lstStyle>
            <a:lvl1pPr marL="0" indent="0">
              <a:buNone/>
              <a:defRPr sz="1368" b="1"/>
            </a:lvl1pPr>
            <a:lvl2pPr marL="260558" indent="0">
              <a:buNone/>
              <a:defRPr sz="1140" b="1"/>
            </a:lvl2pPr>
            <a:lvl3pPr marL="521117" indent="0">
              <a:buNone/>
              <a:defRPr sz="1026" b="1"/>
            </a:lvl3pPr>
            <a:lvl4pPr marL="781675" indent="0">
              <a:buNone/>
              <a:defRPr sz="912" b="1"/>
            </a:lvl4pPr>
            <a:lvl5pPr marL="1042233" indent="0">
              <a:buNone/>
              <a:defRPr sz="912" b="1"/>
            </a:lvl5pPr>
            <a:lvl6pPr marL="1302791" indent="0">
              <a:buNone/>
              <a:defRPr sz="912" b="1"/>
            </a:lvl6pPr>
            <a:lvl7pPr marL="1563350" indent="0">
              <a:buNone/>
              <a:defRPr sz="912" b="1"/>
            </a:lvl7pPr>
            <a:lvl8pPr marL="1823908" indent="0">
              <a:buNone/>
              <a:defRPr sz="912" b="1"/>
            </a:lvl8pPr>
            <a:lvl9pPr marL="2084466" indent="0">
              <a:buNone/>
              <a:defRPr sz="91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8614" y="3668891"/>
            <a:ext cx="2939536" cy="539638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517672" y="2462203"/>
            <a:ext cx="2954012" cy="1206688"/>
          </a:xfrm>
        </p:spPr>
        <p:txBody>
          <a:bodyPr anchor="b"/>
          <a:lstStyle>
            <a:lvl1pPr marL="0" indent="0">
              <a:buNone/>
              <a:defRPr sz="1368" b="1"/>
            </a:lvl1pPr>
            <a:lvl2pPr marL="260558" indent="0">
              <a:buNone/>
              <a:defRPr sz="1140" b="1"/>
            </a:lvl2pPr>
            <a:lvl3pPr marL="521117" indent="0">
              <a:buNone/>
              <a:defRPr sz="1026" b="1"/>
            </a:lvl3pPr>
            <a:lvl4pPr marL="781675" indent="0">
              <a:buNone/>
              <a:defRPr sz="912" b="1"/>
            </a:lvl4pPr>
            <a:lvl5pPr marL="1042233" indent="0">
              <a:buNone/>
              <a:defRPr sz="912" b="1"/>
            </a:lvl5pPr>
            <a:lvl6pPr marL="1302791" indent="0">
              <a:buNone/>
              <a:defRPr sz="912" b="1"/>
            </a:lvl6pPr>
            <a:lvl7pPr marL="1563350" indent="0">
              <a:buNone/>
              <a:defRPr sz="912" b="1"/>
            </a:lvl7pPr>
            <a:lvl8pPr marL="1823908" indent="0">
              <a:buNone/>
              <a:defRPr sz="912" b="1"/>
            </a:lvl8pPr>
            <a:lvl9pPr marL="2084466" indent="0">
              <a:buNone/>
              <a:defRPr sz="91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517672" y="3668891"/>
            <a:ext cx="2954012" cy="539638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4127748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37246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126388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8614" y="669608"/>
            <a:ext cx="2241068" cy="2343626"/>
          </a:xfrm>
        </p:spPr>
        <p:txBody>
          <a:bodyPr anchor="b"/>
          <a:lstStyle>
            <a:lvl1pPr>
              <a:defRPr sz="1824"/>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012" y="1446167"/>
            <a:ext cx="3517672" cy="7137830"/>
          </a:xfrm>
        </p:spPr>
        <p:txBody>
          <a:bodyPr/>
          <a:lstStyle>
            <a:lvl1pPr>
              <a:defRPr sz="1824"/>
            </a:lvl1pPr>
            <a:lvl2pPr>
              <a:defRPr sz="1596"/>
            </a:lvl2pPr>
            <a:lvl3pPr>
              <a:defRPr sz="1368"/>
            </a:lvl3pPr>
            <a:lvl4pPr>
              <a:defRPr sz="1140"/>
            </a:lvl4pPr>
            <a:lvl5pPr>
              <a:defRPr sz="1140"/>
            </a:lvl5pPr>
            <a:lvl6pPr>
              <a:defRPr sz="1140"/>
            </a:lvl6pPr>
            <a:lvl7pPr>
              <a:defRPr sz="1140"/>
            </a:lvl7pPr>
            <a:lvl8pPr>
              <a:defRPr sz="1140"/>
            </a:lvl8pPr>
            <a:lvl9pPr>
              <a:defRPr sz="11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8614" y="3013234"/>
            <a:ext cx="2241068" cy="5582389"/>
          </a:xfrm>
        </p:spPr>
        <p:txBody>
          <a:bodyPr/>
          <a:lstStyle>
            <a:lvl1pPr marL="0" indent="0">
              <a:buNone/>
              <a:defRPr sz="912"/>
            </a:lvl1pPr>
            <a:lvl2pPr marL="260558" indent="0">
              <a:buNone/>
              <a:defRPr sz="798"/>
            </a:lvl2pPr>
            <a:lvl3pPr marL="521117" indent="0">
              <a:buNone/>
              <a:defRPr sz="684"/>
            </a:lvl3pPr>
            <a:lvl4pPr marL="781675" indent="0">
              <a:buNone/>
              <a:defRPr sz="570"/>
            </a:lvl4pPr>
            <a:lvl5pPr marL="1042233" indent="0">
              <a:buNone/>
              <a:defRPr sz="570"/>
            </a:lvl5pPr>
            <a:lvl6pPr marL="1302791" indent="0">
              <a:buNone/>
              <a:defRPr sz="570"/>
            </a:lvl6pPr>
            <a:lvl7pPr marL="1563350" indent="0">
              <a:buNone/>
              <a:defRPr sz="570"/>
            </a:lvl7pPr>
            <a:lvl8pPr marL="1823908" indent="0">
              <a:buNone/>
              <a:defRPr sz="570"/>
            </a:lvl8pPr>
            <a:lvl9pPr marL="2084466" indent="0">
              <a:buNone/>
              <a:defRPr sz="57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3430969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8614" y="669608"/>
            <a:ext cx="2241068" cy="2343626"/>
          </a:xfrm>
        </p:spPr>
        <p:txBody>
          <a:bodyPr anchor="b"/>
          <a:lstStyle>
            <a:lvl1pPr>
              <a:defRPr sz="1824"/>
            </a:lvl1pPr>
          </a:lstStyle>
          <a:p>
            <a:r>
              <a:rPr kumimoji="1" lang="ja-JP" altLang="en-US"/>
              <a:t>マスター タイトルの書式設定</a:t>
            </a:r>
          </a:p>
        </p:txBody>
      </p:sp>
      <p:sp>
        <p:nvSpPr>
          <p:cNvPr id="3" name="図プレースホルダー 2"/>
          <p:cNvSpPr>
            <a:spLocks noGrp="1"/>
          </p:cNvSpPr>
          <p:nvPr>
            <p:ph type="pic" idx="1"/>
          </p:nvPr>
        </p:nvSpPr>
        <p:spPr>
          <a:xfrm>
            <a:off x="2954012" y="1446167"/>
            <a:ext cx="3517672" cy="7137830"/>
          </a:xfrm>
        </p:spPr>
        <p:txBody>
          <a:bodyPr/>
          <a:lstStyle>
            <a:lvl1pPr marL="0" indent="0">
              <a:buNone/>
              <a:defRPr sz="1824"/>
            </a:lvl1pPr>
            <a:lvl2pPr marL="260558" indent="0">
              <a:buNone/>
              <a:defRPr sz="1596"/>
            </a:lvl2pPr>
            <a:lvl3pPr marL="521117" indent="0">
              <a:buNone/>
              <a:defRPr sz="1368"/>
            </a:lvl3pPr>
            <a:lvl4pPr marL="781675" indent="0">
              <a:buNone/>
              <a:defRPr sz="1140"/>
            </a:lvl4pPr>
            <a:lvl5pPr marL="1042233" indent="0">
              <a:buNone/>
              <a:defRPr sz="1140"/>
            </a:lvl5pPr>
            <a:lvl6pPr marL="1302791" indent="0">
              <a:buNone/>
              <a:defRPr sz="1140"/>
            </a:lvl6pPr>
            <a:lvl7pPr marL="1563350" indent="0">
              <a:buNone/>
              <a:defRPr sz="1140"/>
            </a:lvl7pPr>
            <a:lvl8pPr marL="1823908" indent="0">
              <a:buNone/>
              <a:defRPr sz="1140"/>
            </a:lvl8pPr>
            <a:lvl9pPr marL="2084466" indent="0">
              <a:buNone/>
              <a:defRPr sz="1140"/>
            </a:lvl9pPr>
          </a:lstStyle>
          <a:p>
            <a:endParaRPr kumimoji="1" lang="ja-JP" altLang="en-US"/>
          </a:p>
        </p:txBody>
      </p:sp>
      <p:sp>
        <p:nvSpPr>
          <p:cNvPr id="4" name="テキスト プレースホルダー 3"/>
          <p:cNvSpPr>
            <a:spLocks noGrp="1"/>
          </p:cNvSpPr>
          <p:nvPr>
            <p:ph type="body" sz="half" idx="2"/>
          </p:nvPr>
        </p:nvSpPr>
        <p:spPr>
          <a:xfrm>
            <a:off x="478614" y="3013234"/>
            <a:ext cx="2241068" cy="5582389"/>
          </a:xfrm>
        </p:spPr>
        <p:txBody>
          <a:bodyPr/>
          <a:lstStyle>
            <a:lvl1pPr marL="0" indent="0">
              <a:buNone/>
              <a:defRPr sz="912"/>
            </a:lvl1pPr>
            <a:lvl2pPr marL="260558" indent="0">
              <a:buNone/>
              <a:defRPr sz="798"/>
            </a:lvl2pPr>
            <a:lvl3pPr marL="521117" indent="0">
              <a:buNone/>
              <a:defRPr sz="684"/>
            </a:lvl3pPr>
            <a:lvl4pPr marL="781675" indent="0">
              <a:buNone/>
              <a:defRPr sz="570"/>
            </a:lvl4pPr>
            <a:lvl5pPr marL="1042233" indent="0">
              <a:buNone/>
              <a:defRPr sz="570"/>
            </a:lvl5pPr>
            <a:lvl6pPr marL="1302791" indent="0">
              <a:buNone/>
              <a:defRPr sz="570"/>
            </a:lvl6pPr>
            <a:lvl7pPr marL="1563350" indent="0">
              <a:buNone/>
              <a:defRPr sz="570"/>
            </a:lvl7pPr>
            <a:lvl8pPr marL="1823908" indent="0">
              <a:buNone/>
              <a:defRPr sz="570"/>
            </a:lvl8pPr>
            <a:lvl9pPr marL="2084466" indent="0">
              <a:buNone/>
              <a:defRPr sz="57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378EC4-7109-4ECA-B67C-5699BE46BDF5}" type="datetimeFigureOut">
              <a:rPr kumimoji="1" lang="ja-JP" altLang="en-US" smtClean="0"/>
              <a:t>2025/2/4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287352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7709" y="534757"/>
            <a:ext cx="5993071" cy="194139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7709" y="2673780"/>
            <a:ext cx="5993071" cy="637289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7708" y="9309405"/>
            <a:ext cx="1563410" cy="534756"/>
          </a:xfrm>
          <a:prstGeom prst="rect">
            <a:avLst/>
          </a:prstGeom>
        </p:spPr>
        <p:txBody>
          <a:bodyPr vert="horz" lIns="91440" tIns="45720" rIns="91440" bIns="45720" rtlCol="0" anchor="ctr"/>
          <a:lstStyle>
            <a:lvl1pPr algn="l">
              <a:defRPr sz="684">
                <a:solidFill>
                  <a:schemeClr val="tx1">
                    <a:tint val="75000"/>
                  </a:schemeClr>
                </a:solidFill>
              </a:defRPr>
            </a:lvl1pPr>
          </a:lstStyle>
          <a:p>
            <a:fld id="{12378EC4-7109-4ECA-B67C-5699BE46BDF5}" type="datetimeFigureOut">
              <a:rPr kumimoji="1" lang="ja-JP" altLang="en-US" smtClean="0"/>
              <a:t>2025/2/4</a:t>
            </a:fld>
            <a:endParaRPr kumimoji="1" lang="ja-JP" altLang="en-US"/>
          </a:p>
        </p:txBody>
      </p:sp>
      <p:sp>
        <p:nvSpPr>
          <p:cNvPr id="5" name="フッター プレースホルダー 4"/>
          <p:cNvSpPr>
            <a:spLocks noGrp="1"/>
          </p:cNvSpPr>
          <p:nvPr>
            <p:ph type="ftr" sz="quarter" idx="3"/>
          </p:nvPr>
        </p:nvSpPr>
        <p:spPr>
          <a:xfrm>
            <a:off x="2301687" y="9309405"/>
            <a:ext cx="2345115" cy="534756"/>
          </a:xfrm>
          <a:prstGeom prst="rect">
            <a:avLst/>
          </a:prstGeom>
        </p:spPr>
        <p:txBody>
          <a:bodyPr vert="horz" lIns="91440" tIns="45720" rIns="91440" bIns="45720" rtlCol="0" anchor="ctr"/>
          <a:lstStyle>
            <a:lvl1pPr algn="ctr">
              <a:defRPr sz="68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07370" y="9309405"/>
            <a:ext cx="1563410" cy="534756"/>
          </a:xfrm>
          <a:prstGeom prst="rect">
            <a:avLst/>
          </a:prstGeom>
        </p:spPr>
        <p:txBody>
          <a:bodyPr vert="horz" lIns="91440" tIns="45720" rIns="91440" bIns="45720" rtlCol="0" anchor="ctr"/>
          <a:lstStyle>
            <a:lvl1pPr algn="r">
              <a:defRPr sz="684">
                <a:solidFill>
                  <a:schemeClr val="tx1">
                    <a:tint val="75000"/>
                  </a:schemeClr>
                </a:solidFill>
              </a:defRPr>
            </a:lvl1pPr>
          </a:lstStyle>
          <a:p>
            <a:fld id="{8CB0B1FC-4993-4844-923A-1D408B394822}" type="slidenum">
              <a:rPr kumimoji="1" lang="ja-JP" altLang="en-US" smtClean="0"/>
              <a:t>‹#›</a:t>
            </a:fld>
            <a:endParaRPr kumimoji="1" lang="ja-JP" altLang="en-US"/>
          </a:p>
        </p:txBody>
      </p:sp>
    </p:spTree>
    <p:extLst>
      <p:ext uri="{BB962C8B-B14F-4D97-AF65-F5344CB8AC3E}">
        <p14:creationId xmlns:p14="http://schemas.microsoft.com/office/powerpoint/2010/main" val="4063160855"/>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p:txStyles>
    <p:titleStyle>
      <a:lvl1pPr algn="l" defTabSz="521117" rtl="0" eaLnBrk="1" latinLnBrk="0" hangingPunct="1">
        <a:lnSpc>
          <a:spcPct val="90000"/>
        </a:lnSpc>
        <a:spcBef>
          <a:spcPct val="0"/>
        </a:spcBef>
        <a:buNone/>
        <a:defRPr kumimoji="1" sz="2508" kern="1200">
          <a:solidFill>
            <a:schemeClr val="tx1"/>
          </a:solidFill>
          <a:latin typeface="+mj-lt"/>
          <a:ea typeface="+mj-ea"/>
          <a:cs typeface="+mj-cs"/>
        </a:defRPr>
      </a:lvl1pPr>
    </p:titleStyle>
    <p:bodyStyle>
      <a:lvl1pPr marL="130279" indent="-130279" algn="l" defTabSz="521117" rtl="0" eaLnBrk="1" latinLnBrk="0" hangingPunct="1">
        <a:lnSpc>
          <a:spcPct val="90000"/>
        </a:lnSpc>
        <a:spcBef>
          <a:spcPts val="570"/>
        </a:spcBef>
        <a:buFont typeface="Arial" panose="020B0604020202020204" pitchFamily="34" charset="0"/>
        <a:buChar char="•"/>
        <a:defRPr kumimoji="1" sz="1596" kern="1200">
          <a:solidFill>
            <a:schemeClr val="tx1"/>
          </a:solidFill>
          <a:latin typeface="+mn-lt"/>
          <a:ea typeface="+mn-ea"/>
          <a:cs typeface="+mn-cs"/>
        </a:defRPr>
      </a:lvl1pPr>
      <a:lvl2pPr marL="390837" indent="-130279" algn="l" defTabSz="521117" rtl="0" eaLnBrk="1" latinLnBrk="0" hangingPunct="1">
        <a:lnSpc>
          <a:spcPct val="90000"/>
        </a:lnSpc>
        <a:spcBef>
          <a:spcPts val="285"/>
        </a:spcBef>
        <a:buFont typeface="Arial" panose="020B0604020202020204" pitchFamily="34" charset="0"/>
        <a:buChar char="•"/>
        <a:defRPr kumimoji="1" sz="1368" kern="1200">
          <a:solidFill>
            <a:schemeClr val="tx1"/>
          </a:solidFill>
          <a:latin typeface="+mn-lt"/>
          <a:ea typeface="+mn-ea"/>
          <a:cs typeface="+mn-cs"/>
        </a:defRPr>
      </a:lvl2pPr>
      <a:lvl3pPr marL="651396" indent="-130279" algn="l" defTabSz="521117" rtl="0" eaLnBrk="1" latinLnBrk="0" hangingPunct="1">
        <a:lnSpc>
          <a:spcPct val="90000"/>
        </a:lnSpc>
        <a:spcBef>
          <a:spcPts val="285"/>
        </a:spcBef>
        <a:buFont typeface="Arial" panose="020B0604020202020204" pitchFamily="34" charset="0"/>
        <a:buChar char="•"/>
        <a:defRPr kumimoji="1" sz="1140" kern="1200">
          <a:solidFill>
            <a:schemeClr val="tx1"/>
          </a:solidFill>
          <a:latin typeface="+mn-lt"/>
          <a:ea typeface="+mn-ea"/>
          <a:cs typeface="+mn-cs"/>
        </a:defRPr>
      </a:lvl3pPr>
      <a:lvl4pPr marL="911954"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4pPr>
      <a:lvl5pPr marL="1172512"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5pPr>
      <a:lvl6pPr marL="1433071"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6pPr>
      <a:lvl7pPr marL="1693629"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7pPr>
      <a:lvl8pPr marL="1954187"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8pPr>
      <a:lvl9pPr marL="2214745" indent="-130279" algn="l" defTabSz="521117" rtl="0" eaLnBrk="1" latinLnBrk="0" hangingPunct="1">
        <a:lnSpc>
          <a:spcPct val="90000"/>
        </a:lnSpc>
        <a:spcBef>
          <a:spcPts val="285"/>
        </a:spcBef>
        <a:buFont typeface="Arial" panose="020B0604020202020204" pitchFamily="34" charset="0"/>
        <a:buChar char="•"/>
        <a:defRPr kumimoji="1" sz="1026" kern="1200">
          <a:solidFill>
            <a:schemeClr val="tx1"/>
          </a:solidFill>
          <a:latin typeface="+mn-lt"/>
          <a:ea typeface="+mn-ea"/>
          <a:cs typeface="+mn-cs"/>
        </a:defRPr>
      </a:lvl9pPr>
    </p:bodyStyle>
    <p:otherStyle>
      <a:defPPr>
        <a:defRPr lang="ja-JP"/>
      </a:defPPr>
      <a:lvl1pPr marL="0" algn="l" defTabSz="521117" rtl="0" eaLnBrk="1" latinLnBrk="0" hangingPunct="1">
        <a:defRPr kumimoji="1" sz="1026" kern="1200">
          <a:solidFill>
            <a:schemeClr val="tx1"/>
          </a:solidFill>
          <a:latin typeface="+mn-lt"/>
          <a:ea typeface="+mn-ea"/>
          <a:cs typeface="+mn-cs"/>
        </a:defRPr>
      </a:lvl1pPr>
      <a:lvl2pPr marL="260558" algn="l" defTabSz="521117" rtl="0" eaLnBrk="1" latinLnBrk="0" hangingPunct="1">
        <a:defRPr kumimoji="1" sz="1026" kern="1200">
          <a:solidFill>
            <a:schemeClr val="tx1"/>
          </a:solidFill>
          <a:latin typeface="+mn-lt"/>
          <a:ea typeface="+mn-ea"/>
          <a:cs typeface="+mn-cs"/>
        </a:defRPr>
      </a:lvl2pPr>
      <a:lvl3pPr marL="521117" algn="l" defTabSz="521117" rtl="0" eaLnBrk="1" latinLnBrk="0" hangingPunct="1">
        <a:defRPr kumimoji="1" sz="1026" kern="1200">
          <a:solidFill>
            <a:schemeClr val="tx1"/>
          </a:solidFill>
          <a:latin typeface="+mn-lt"/>
          <a:ea typeface="+mn-ea"/>
          <a:cs typeface="+mn-cs"/>
        </a:defRPr>
      </a:lvl3pPr>
      <a:lvl4pPr marL="781675" algn="l" defTabSz="521117" rtl="0" eaLnBrk="1" latinLnBrk="0" hangingPunct="1">
        <a:defRPr kumimoji="1" sz="1026" kern="1200">
          <a:solidFill>
            <a:schemeClr val="tx1"/>
          </a:solidFill>
          <a:latin typeface="+mn-lt"/>
          <a:ea typeface="+mn-ea"/>
          <a:cs typeface="+mn-cs"/>
        </a:defRPr>
      </a:lvl4pPr>
      <a:lvl5pPr marL="1042233" algn="l" defTabSz="521117" rtl="0" eaLnBrk="1" latinLnBrk="0" hangingPunct="1">
        <a:defRPr kumimoji="1" sz="1026" kern="1200">
          <a:solidFill>
            <a:schemeClr val="tx1"/>
          </a:solidFill>
          <a:latin typeface="+mn-lt"/>
          <a:ea typeface="+mn-ea"/>
          <a:cs typeface="+mn-cs"/>
        </a:defRPr>
      </a:lvl5pPr>
      <a:lvl6pPr marL="1302791" algn="l" defTabSz="521117" rtl="0" eaLnBrk="1" latinLnBrk="0" hangingPunct="1">
        <a:defRPr kumimoji="1" sz="1026" kern="1200">
          <a:solidFill>
            <a:schemeClr val="tx1"/>
          </a:solidFill>
          <a:latin typeface="+mn-lt"/>
          <a:ea typeface="+mn-ea"/>
          <a:cs typeface="+mn-cs"/>
        </a:defRPr>
      </a:lvl6pPr>
      <a:lvl7pPr marL="1563350" algn="l" defTabSz="521117" rtl="0" eaLnBrk="1" latinLnBrk="0" hangingPunct="1">
        <a:defRPr kumimoji="1" sz="1026" kern="1200">
          <a:solidFill>
            <a:schemeClr val="tx1"/>
          </a:solidFill>
          <a:latin typeface="+mn-lt"/>
          <a:ea typeface="+mn-ea"/>
          <a:cs typeface="+mn-cs"/>
        </a:defRPr>
      </a:lvl7pPr>
      <a:lvl8pPr marL="1823908" algn="l" defTabSz="521117" rtl="0" eaLnBrk="1" latinLnBrk="0" hangingPunct="1">
        <a:defRPr kumimoji="1" sz="1026" kern="1200">
          <a:solidFill>
            <a:schemeClr val="tx1"/>
          </a:solidFill>
          <a:latin typeface="+mn-lt"/>
          <a:ea typeface="+mn-ea"/>
          <a:cs typeface="+mn-cs"/>
        </a:defRPr>
      </a:lvl8pPr>
      <a:lvl9pPr marL="2084466" algn="l" defTabSz="521117" rtl="0" eaLnBrk="1" latinLnBrk="0" hangingPunct="1">
        <a:defRPr kumimoji="1" sz="10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リーフォーム 19"/>
          <p:cNvSpPr/>
          <p:nvPr/>
        </p:nvSpPr>
        <p:spPr>
          <a:xfrm>
            <a:off x="-6350" y="0"/>
            <a:ext cx="6954838" cy="5372100"/>
          </a:xfrm>
          <a:custGeom>
            <a:avLst/>
            <a:gdLst>
              <a:gd name="connsiteX0" fmla="*/ 12700 w 6972300"/>
              <a:gd name="connsiteY0" fmla="*/ 5384800 h 5384800"/>
              <a:gd name="connsiteX1" fmla="*/ 6972300 w 6972300"/>
              <a:gd name="connsiteY1" fmla="*/ 2095500 h 5384800"/>
              <a:gd name="connsiteX2" fmla="*/ 6972300 w 6972300"/>
              <a:gd name="connsiteY2" fmla="*/ 0 h 5384800"/>
              <a:gd name="connsiteX3" fmla="*/ 0 w 6972300"/>
              <a:gd name="connsiteY3" fmla="*/ 0 h 5384800"/>
              <a:gd name="connsiteX4" fmla="*/ 12700 w 6972300"/>
              <a:gd name="connsiteY4" fmla="*/ 5384800 h 5384800"/>
              <a:gd name="connsiteX0" fmla="*/ 1217 w 6973560"/>
              <a:gd name="connsiteY0" fmla="*/ 5384800 h 5384800"/>
              <a:gd name="connsiteX1" fmla="*/ 6973560 w 6973560"/>
              <a:gd name="connsiteY1" fmla="*/ 2095500 h 5384800"/>
              <a:gd name="connsiteX2" fmla="*/ 6973560 w 6973560"/>
              <a:gd name="connsiteY2" fmla="*/ 0 h 5384800"/>
              <a:gd name="connsiteX3" fmla="*/ 1260 w 6973560"/>
              <a:gd name="connsiteY3" fmla="*/ 0 h 5384800"/>
              <a:gd name="connsiteX4" fmla="*/ 1217 w 6973560"/>
              <a:gd name="connsiteY4" fmla="*/ 5384800 h 5384800"/>
              <a:gd name="connsiteX0" fmla="*/ 6328 w 6978671"/>
              <a:gd name="connsiteY0" fmla="*/ 5384800 h 5384800"/>
              <a:gd name="connsiteX1" fmla="*/ 6978671 w 6978671"/>
              <a:gd name="connsiteY1" fmla="*/ 2095500 h 5384800"/>
              <a:gd name="connsiteX2" fmla="*/ 6978671 w 6978671"/>
              <a:gd name="connsiteY2" fmla="*/ 0 h 5384800"/>
              <a:gd name="connsiteX3" fmla="*/ 0 w 6978671"/>
              <a:gd name="connsiteY3" fmla="*/ 0 h 5384800"/>
              <a:gd name="connsiteX4" fmla="*/ 6328 w 6978671"/>
              <a:gd name="connsiteY4" fmla="*/ 5384800 h 538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8671" h="5384800">
                <a:moveTo>
                  <a:pt x="6328" y="5384800"/>
                </a:moveTo>
                <a:lnTo>
                  <a:pt x="6978671" y="2095500"/>
                </a:lnTo>
                <a:lnTo>
                  <a:pt x="6978671" y="0"/>
                </a:lnTo>
                <a:lnTo>
                  <a:pt x="0" y="0"/>
                </a:lnTo>
                <a:cubicBezTo>
                  <a:pt x="4233" y="1794933"/>
                  <a:pt x="2095" y="3589867"/>
                  <a:pt x="6328" y="5384800"/>
                </a:cubicBezTo>
                <a:close/>
              </a:path>
            </a:pathLst>
          </a:custGeom>
          <a:gradFill flip="none" rotWithShape="1">
            <a:gsLst>
              <a:gs pos="64000">
                <a:schemeClr val="accent1">
                  <a:lumMod val="40000"/>
                  <a:lumOff val="60000"/>
                </a:schemeClr>
              </a:gs>
              <a:gs pos="0">
                <a:schemeClr val="accent1">
                  <a:lumMod val="75000"/>
                </a:schemeClr>
              </a:gs>
              <a:gs pos="100000">
                <a:schemeClr val="accent1">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190500" y="-2389"/>
            <a:ext cx="1821180" cy="30138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3000"/>
              </a:lnSpc>
            </a:pPr>
            <a:r>
              <a:rPr lang="ja-JP" altLang="en-US" sz="16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県内企業の皆様へ</a:t>
            </a:r>
            <a:endParaRPr lang="en-US" altLang="ja-JP" sz="16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144084" y="294260"/>
            <a:ext cx="6653969" cy="530915"/>
          </a:xfrm>
          <a:prstGeom prst="rect">
            <a:avLst/>
          </a:prstGeom>
          <a:noFill/>
        </p:spPr>
        <p:txBody>
          <a:bodyPr wrap="square" lIns="0" rIns="0" bIns="0" rtlCol="0" anchor="ctr">
            <a:spAutoFit/>
          </a:bodyPr>
          <a:lstStyle/>
          <a:p>
            <a:pPr algn="ctr">
              <a:lnSpc>
                <a:spcPts val="4500"/>
              </a:lnSpc>
            </a:pPr>
            <a:r>
              <a:rPr lang="ja-JP" altLang="en-US" sz="2400" b="1" u="sng" dirty="0">
                <a:solidFill>
                  <a:schemeClr val="bg1"/>
                </a:solidFill>
                <a:effectLst>
                  <a:outerShdw blurRad="50800" dist="38100" algn="l" rotWithShape="0">
                    <a:prstClr val="black">
                      <a:alpha val="40000"/>
                    </a:prstClr>
                  </a:outerShdw>
                </a:effectLst>
                <a:latin typeface="HG丸ｺﾞｼｯｸM-PRO" panose="020F0600000000000000" pitchFamily="50" charset="-128"/>
                <a:ea typeface="HG丸ｺﾞｼｯｸM-PRO" panose="020F0600000000000000" pitchFamily="50" charset="-128"/>
              </a:rPr>
              <a:t>下請取引適正化・価格転嫁サポートセミナー</a:t>
            </a:r>
            <a:endParaRPr lang="en-US" altLang="ja-JP" sz="2400" b="1" u="sng" dirty="0">
              <a:solidFill>
                <a:schemeClr val="bg1"/>
              </a:solidFill>
              <a:effectLst>
                <a:outerShdw blurRad="50800" dist="38100" algn="l"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5698915" y="32608"/>
            <a:ext cx="1218248" cy="276999"/>
          </a:xfrm>
          <a:prstGeom prst="rect">
            <a:avLst/>
          </a:prstGeom>
          <a:noFill/>
          <a:ln w="38100">
            <a:solidFill>
              <a:schemeClr val="bg1"/>
            </a:solidFill>
          </a:ln>
        </p:spPr>
        <p:style>
          <a:lnRef idx="2">
            <a:schemeClr val="dk1"/>
          </a:lnRef>
          <a:fillRef idx="1">
            <a:schemeClr val="lt1"/>
          </a:fillRef>
          <a:effectRef idx="0">
            <a:schemeClr val="dk1"/>
          </a:effectRef>
          <a:fontRef idx="minor">
            <a:schemeClr val="dk1"/>
          </a:fontRef>
        </p:style>
        <p:txBody>
          <a:bodyPr wrap="square" lIns="0" tIns="0" rIns="0" bIns="0" rtlCol="0" anchor="ctr">
            <a:spAutoFit/>
          </a:bodyPr>
          <a:lstStyle/>
          <a:p>
            <a:pPr algn="ctr"/>
            <a:r>
              <a:rPr lang="ja-JP" altLang="en-US"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参加無料</a:t>
            </a:r>
            <a:endParaRPr lang="ja-JP" altLang="en-US" sz="1500" u="sng"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180318" y="1547559"/>
            <a:ext cx="6617735" cy="2048922"/>
          </a:xfrm>
          <a:prstGeom prst="roundRect">
            <a:avLst>
              <a:gd name="adj" fmla="val 13395"/>
            </a:avLst>
          </a:prstGeom>
          <a:solidFill>
            <a:schemeClr val="accent5">
              <a:lumMod val="60000"/>
              <a:lumOff val="4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lstStyle/>
          <a:p>
            <a:pPr>
              <a:lnSpc>
                <a:spcPts val="2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原材料やエネルギー価格高騰や人手不足などにより、県内事業者の経営環境が厳しい中において、県内事業者の価格転嫁の取組は、５割程度にとどまっています。</a:t>
            </a:r>
          </a:p>
          <a:p>
            <a:pPr>
              <a:lnSpc>
                <a:spcPts val="2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今後、さらに賃上げなども進むことが予想され、一層、価格転嫁を進めていく必要があります。</a:t>
            </a:r>
          </a:p>
          <a:p>
            <a:pPr>
              <a:lnSpc>
                <a:spcPts val="2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この度、公正取引委員会から講師をお招きし、「労務費の適切な転嫁のための価格交渉に関する指針」を活用した価格転嫁の進め方、独占禁止法や下請法に基づく優越規制や取引慣行の見直しに関する法改正情報などを説明いただきます。</a:t>
            </a:r>
          </a:p>
          <a:p>
            <a:pPr>
              <a:lnSpc>
                <a:spcPts val="2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当日は、意見交換や島根県及びしまね産業振興財団の施策説明の時間も設けていますので、皆様ぜひご参加ください。</a:t>
            </a:r>
          </a:p>
        </p:txBody>
      </p:sp>
      <p:sp>
        <p:nvSpPr>
          <p:cNvPr id="23" name="テキスト ボックス 22"/>
          <p:cNvSpPr txBox="1"/>
          <p:nvPr/>
        </p:nvSpPr>
        <p:spPr>
          <a:xfrm>
            <a:off x="349624" y="869867"/>
            <a:ext cx="6150235" cy="707886"/>
          </a:xfrm>
          <a:prstGeom prst="rect">
            <a:avLst/>
          </a:prstGeom>
          <a:noFill/>
        </p:spPr>
        <p:txBody>
          <a:bodyPr wrap="square" rtlCol="0">
            <a:spAutoFit/>
          </a:bodyPr>
          <a:lstStyle/>
          <a:p>
            <a:pPr algn="ctr"/>
            <a:r>
              <a:rPr lang="ja-JP" altLang="en-US" sz="2000" dirty="0">
                <a:solidFill>
                  <a:schemeClr val="bg1"/>
                </a:solidFill>
                <a:effectLst>
                  <a:outerShdw blurRad="50800" dist="38100" algn="l" rotWithShape="0">
                    <a:prstClr val="black">
                      <a:alpha val="40000"/>
                    </a:prstClr>
                  </a:outerShdw>
                </a:effectLst>
                <a:latin typeface="HG丸ｺﾞｼｯｸM-PRO" panose="020F0600000000000000" pitchFamily="50" charset="-128"/>
                <a:ea typeface="HG丸ｺﾞｼｯｸM-PRO" panose="020F0600000000000000" pitchFamily="50" charset="-128"/>
              </a:rPr>
              <a:t>～価格転嫁の進め方と独占禁止法や下請法に基づく優越規制や取引慣行の見直しについて～</a:t>
            </a:r>
            <a:endParaRPr kumimoji="1" lang="ja-JP" altLang="en-US" sz="2000" dirty="0">
              <a:solidFill>
                <a:schemeClr val="bg1"/>
              </a:solidFill>
            </a:endParaRPr>
          </a:p>
        </p:txBody>
      </p:sp>
      <p:sp>
        <p:nvSpPr>
          <p:cNvPr id="26" name="角丸四角形 25"/>
          <p:cNvSpPr/>
          <p:nvPr/>
        </p:nvSpPr>
        <p:spPr>
          <a:xfrm>
            <a:off x="144084" y="3939988"/>
            <a:ext cx="6653969" cy="2051088"/>
          </a:xfrm>
          <a:prstGeom prst="roundRect">
            <a:avLst>
              <a:gd name="adj" fmla="val 5372"/>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t"/>
          <a:lstStyle/>
          <a:p>
            <a:pPr>
              <a:lnSpc>
                <a:spcPts val="1800"/>
              </a:lnSpc>
            </a:pP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日時</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　</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令和７年３月１１日（火）</a:t>
            </a:r>
            <a:r>
              <a:rPr lang="en-US" altLang="ja-JP" sz="1100" dirty="0">
                <a:solidFill>
                  <a:schemeClr val="tx1"/>
                </a:solidFill>
                <a:latin typeface="HG丸ｺﾞｼｯｸM-PRO" panose="020F0600000000000000" pitchFamily="50" charset="-128"/>
                <a:ea typeface="HG丸ｺﾞｼｯｸM-PRO" panose="020F0600000000000000" pitchFamily="50" charset="-128"/>
              </a:rPr>
              <a:t>1</a:t>
            </a:r>
            <a:r>
              <a:rPr lang="ja-JP" altLang="en-US" sz="1100" dirty="0">
                <a:solidFill>
                  <a:schemeClr val="tx1"/>
                </a:solidFill>
                <a:latin typeface="HG丸ｺﾞｼｯｸM-PRO" panose="020F0600000000000000" pitchFamily="50" charset="-128"/>
                <a:ea typeface="HG丸ｺﾞｼｯｸM-PRO" panose="020F0600000000000000" pitchFamily="50" charset="-128"/>
              </a:rPr>
              <a:t>３：３</a:t>
            </a:r>
            <a:r>
              <a:rPr lang="en-US" altLang="ja-JP" sz="1100" dirty="0">
                <a:solidFill>
                  <a:schemeClr val="tx1"/>
                </a:solidFill>
                <a:latin typeface="HG丸ｺﾞｼｯｸM-PRO" panose="020F0600000000000000" pitchFamily="50" charset="-128"/>
                <a:ea typeface="HG丸ｺﾞｼｯｸM-PRO" panose="020F0600000000000000" pitchFamily="50" charset="-128"/>
              </a:rPr>
              <a:t>0</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a:t>
            </a:r>
            <a:r>
              <a:rPr lang="ja-JP" altLang="en-US" sz="1100" dirty="0">
                <a:solidFill>
                  <a:schemeClr val="tx1"/>
                </a:solidFill>
                <a:latin typeface="HG丸ｺﾞｼｯｸM-PRO" panose="020F0600000000000000" pitchFamily="50" charset="-128"/>
                <a:ea typeface="HG丸ｺﾞｼｯｸM-PRO" panose="020F0600000000000000" pitchFamily="50" charset="-128"/>
              </a:rPr>
              <a:t>６：３</a:t>
            </a:r>
            <a:r>
              <a:rPr lang="en-US" altLang="ja-JP" sz="1100" dirty="0">
                <a:solidFill>
                  <a:schemeClr val="tx1"/>
                </a:solidFill>
                <a:latin typeface="HG丸ｺﾞｼｯｸM-PRO" panose="020F0600000000000000" pitchFamily="50" charset="-128"/>
                <a:ea typeface="HG丸ｺﾞｼｯｸM-PRO" panose="020F0600000000000000" pitchFamily="50" charset="-128"/>
              </a:rPr>
              <a:t>0</a:t>
            </a:r>
            <a:r>
              <a:rPr lang="ja-JP" altLang="en-US" sz="1100" dirty="0">
                <a:solidFill>
                  <a:schemeClr val="tx1"/>
                </a:solidFill>
                <a:latin typeface="HG丸ｺﾞｼｯｸM-PRO" panose="020F0600000000000000" pitchFamily="50" charset="-128"/>
                <a:ea typeface="HG丸ｺﾞｼｯｸM-PRO" panose="020F0600000000000000" pitchFamily="50" charset="-128"/>
              </a:rPr>
              <a:t>　受付　１３：００～</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受講形式</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p>
          <a:p>
            <a:pPr>
              <a:lnSpc>
                <a:spcPts val="18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サンラポーむらくも　彩雲（</a:t>
            </a:r>
            <a:r>
              <a:rPr lang="zh-TW" altLang="en-US" sz="1100" dirty="0">
                <a:solidFill>
                  <a:schemeClr val="tx1"/>
                </a:solidFill>
                <a:latin typeface="HG丸ｺﾞｼｯｸM-PRO" panose="020F0600000000000000" pitchFamily="50" charset="-128"/>
                <a:ea typeface="HG丸ｺﾞｼｯｸM-PRO" panose="020F0600000000000000" pitchFamily="50" charset="-128"/>
              </a:rPr>
              <a:t>松江市殿町</a:t>
            </a:r>
            <a:r>
              <a:rPr lang="en-US" altLang="zh-TW" sz="1100" dirty="0">
                <a:solidFill>
                  <a:schemeClr val="tx1"/>
                </a:solidFill>
                <a:latin typeface="HG丸ｺﾞｼｯｸM-PRO" panose="020F0600000000000000" pitchFamily="50" charset="-128"/>
                <a:ea typeface="HG丸ｺﾞｼｯｸM-PRO" panose="020F0600000000000000" pitchFamily="50" charset="-128"/>
              </a:rPr>
              <a:t>369</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会場定員は３５名程度</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または、オンライン（</a:t>
            </a:r>
            <a:r>
              <a:rPr lang="en-US" altLang="ja-JP" sz="1100" dirty="0">
                <a:solidFill>
                  <a:schemeClr val="tx1"/>
                </a:solidFill>
                <a:latin typeface="HG丸ｺﾞｼｯｸM-PRO" panose="020F0600000000000000" pitchFamily="50" charset="-128"/>
                <a:ea typeface="HG丸ｺﾞｼｯｸM-PRO" panose="020F0600000000000000" pitchFamily="50" charset="-128"/>
              </a:rPr>
              <a:t>Zoom</a:t>
            </a:r>
            <a:r>
              <a:rPr lang="ja-JP" altLang="en-US" sz="1100" dirty="0">
                <a:solidFill>
                  <a:schemeClr val="tx1"/>
                </a:solidFill>
                <a:latin typeface="HG丸ｺﾞｼｯｸM-PRO" panose="020F0600000000000000" pitchFamily="50" charset="-128"/>
                <a:ea typeface="HG丸ｺﾞｼｯｸM-PRO" panose="020F0600000000000000" pitchFamily="50" charset="-128"/>
              </a:rPr>
              <a:t>使用）受講も可</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en-US" altLang="zh-TW" sz="1100" b="1" dirty="0">
                <a:solidFill>
                  <a:schemeClr val="tx1"/>
                </a:solidFill>
                <a:latin typeface="HG丸ｺﾞｼｯｸM-PRO" panose="020F0600000000000000" pitchFamily="50" charset="-128"/>
                <a:ea typeface="HG丸ｺﾞｼｯｸM-PRO" panose="020F0600000000000000" pitchFamily="50" charset="-128"/>
              </a:rPr>
              <a:t>【</a:t>
            </a:r>
            <a:r>
              <a:rPr lang="zh-TW" altLang="en-US" sz="1100" b="1" dirty="0">
                <a:solidFill>
                  <a:schemeClr val="tx1"/>
                </a:solidFill>
                <a:latin typeface="HG丸ｺﾞｼｯｸM-PRO" panose="020F0600000000000000" pitchFamily="50" charset="-128"/>
                <a:ea typeface="HG丸ｺﾞｼｯｸM-PRO" panose="020F0600000000000000" pitchFamily="50" charset="-128"/>
              </a:rPr>
              <a:t>受講料</a:t>
            </a:r>
            <a:r>
              <a:rPr lang="en-US" altLang="zh-TW" sz="1100" b="1" dirty="0">
                <a:solidFill>
                  <a:schemeClr val="tx1"/>
                </a:solidFill>
                <a:latin typeface="HG丸ｺﾞｼｯｸM-PRO" panose="020F0600000000000000" pitchFamily="50" charset="-128"/>
                <a:ea typeface="HG丸ｺﾞｼｯｸM-PRO" panose="020F0600000000000000" pitchFamily="50" charset="-128"/>
              </a:rPr>
              <a:t>】</a:t>
            </a:r>
            <a:r>
              <a:rPr lang="zh-TW" altLang="en-US" sz="1100" b="1" dirty="0">
                <a:solidFill>
                  <a:schemeClr val="tx1"/>
                </a:solidFill>
                <a:latin typeface="HG丸ｺﾞｼｯｸM-PRO" panose="020F0600000000000000" pitchFamily="50" charset="-128"/>
                <a:ea typeface="HG丸ｺﾞｼｯｸM-PRO" panose="020F0600000000000000" pitchFamily="50" charset="-128"/>
              </a:rPr>
              <a:t>　</a:t>
            </a:r>
            <a:r>
              <a:rPr lang="zh-TW" altLang="en-US" sz="1100" dirty="0">
                <a:solidFill>
                  <a:schemeClr val="tx1"/>
                </a:solidFill>
                <a:latin typeface="HG丸ｺﾞｼｯｸM-PRO" panose="020F0600000000000000" pitchFamily="50" charset="-128"/>
                <a:ea typeface="HG丸ｺﾞｼｯｸM-PRO" panose="020F0600000000000000" pitchFamily="50" charset="-128"/>
              </a:rPr>
              <a:t>無料</a:t>
            </a:r>
            <a:endParaRPr lang="en-US" altLang="zh-TW" sz="11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zh-TW" altLang="en-US" sz="1100" b="1" dirty="0">
                <a:solidFill>
                  <a:schemeClr val="tx1"/>
                </a:solidFill>
                <a:latin typeface="HG丸ｺﾞｼｯｸM-PRO" panose="020F0600000000000000" pitchFamily="50" charset="-128"/>
                <a:ea typeface="HG丸ｺﾞｼｯｸM-PRO" panose="020F0600000000000000" pitchFamily="50" charset="-128"/>
              </a:rPr>
              <a:t>申込締切</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zh-TW"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３</a:t>
            </a:r>
            <a:r>
              <a:rPr lang="zh-TW" altLang="en-US" sz="1100" dirty="0">
                <a:solidFill>
                  <a:schemeClr val="tx1"/>
                </a:solidFill>
                <a:latin typeface="HG丸ｺﾞｼｯｸM-PRO" panose="020F0600000000000000" pitchFamily="50" charset="-128"/>
                <a:ea typeface="HG丸ｺﾞｼｯｸM-PRO" panose="020F0600000000000000" pitchFamily="50" charset="-128"/>
              </a:rPr>
              <a:t>月</a:t>
            </a:r>
            <a:r>
              <a:rPr lang="ja-JP" altLang="en-US" sz="1100" dirty="0">
                <a:solidFill>
                  <a:schemeClr val="tx1"/>
                </a:solidFill>
                <a:latin typeface="HG丸ｺﾞｼｯｸM-PRO" panose="020F0600000000000000" pitchFamily="50" charset="-128"/>
                <a:ea typeface="HG丸ｺﾞｼｯｸM-PRO" panose="020F0600000000000000" pitchFamily="50" charset="-128"/>
              </a:rPr>
              <a:t>５</a:t>
            </a:r>
            <a:r>
              <a:rPr lang="zh-TW" altLang="en-US" sz="1100" dirty="0">
                <a:solidFill>
                  <a:schemeClr val="tx1"/>
                </a:solidFill>
                <a:latin typeface="HG丸ｺﾞｼｯｸM-PRO" panose="020F0600000000000000" pitchFamily="50" charset="-128"/>
                <a:ea typeface="HG丸ｺﾞｼｯｸM-PRO" panose="020F0600000000000000" pitchFamily="50" charset="-128"/>
              </a:rPr>
              <a:t>日（</a:t>
            </a:r>
            <a:r>
              <a:rPr lang="ja-JP" altLang="en-US" sz="1100" dirty="0">
                <a:solidFill>
                  <a:schemeClr val="tx1"/>
                </a:solidFill>
                <a:latin typeface="HG丸ｺﾞｼｯｸM-PRO" panose="020F0600000000000000" pitchFamily="50" charset="-128"/>
                <a:ea typeface="HG丸ｺﾞｼｯｸM-PRO" panose="020F0600000000000000" pitchFamily="50" charset="-128"/>
              </a:rPr>
              <a:t>水</a:t>
            </a:r>
            <a:r>
              <a:rPr lang="zh-TW" altLang="en-US" sz="1100" dirty="0">
                <a:solidFill>
                  <a:schemeClr val="tx1"/>
                </a:solidFill>
                <a:latin typeface="HG丸ｺﾞｼｯｸM-PRO" panose="020F0600000000000000" pitchFamily="50" charset="-128"/>
                <a:ea typeface="HG丸ｺﾞｼｯｸM-PRO" panose="020F0600000000000000" pitchFamily="50" charset="-128"/>
              </a:rPr>
              <a:t>）</a:t>
            </a:r>
          </a:p>
          <a:p>
            <a:pPr>
              <a:lnSpc>
                <a:spcPts val="1800"/>
              </a:lnSpc>
            </a:pPr>
            <a:r>
              <a:rPr lang="en-US" altLang="ja-JP" sz="11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ホームページ</a:t>
            </a:r>
            <a:r>
              <a:rPr lang="en-US" altLang="ja-JP" sz="11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en-US" altLang="ja-JP" sz="11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https://www.joho-shimane.or.jp/news/wanted_seminar/11556</a:t>
            </a:r>
          </a:p>
          <a:p>
            <a:pPr>
              <a:lnSpc>
                <a:spcPts val="1800"/>
              </a:lnSpc>
            </a:pP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141661" y="6094484"/>
            <a:ext cx="6653969" cy="3331904"/>
          </a:xfrm>
          <a:prstGeom prst="roundRect">
            <a:avLst>
              <a:gd name="adj" fmla="val 2890"/>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t"/>
          <a:lstStyle/>
          <a:p>
            <a:pPr>
              <a:lnSpc>
                <a:spcPts val="1700"/>
              </a:lnSpc>
            </a:pP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タイムスケジュール</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13:30</a:t>
            </a:r>
            <a:r>
              <a:rPr lang="ja-JP" altLang="en-US" sz="1100" dirty="0">
                <a:solidFill>
                  <a:schemeClr val="tx1"/>
                </a:solidFill>
                <a:latin typeface="HG丸ｺﾞｼｯｸM-PRO" panose="020F0600000000000000" pitchFamily="50" charset="-128"/>
                <a:ea typeface="HG丸ｺﾞｼｯｸM-PRO" panose="020F0600000000000000" pitchFamily="50" charset="-128"/>
              </a:rPr>
              <a:t>　　　　　 開演　　</a:t>
            </a: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13:35</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13:50</a:t>
            </a:r>
            <a:r>
              <a:rPr lang="ja-JP" altLang="en-US" sz="1100" dirty="0">
                <a:solidFill>
                  <a:schemeClr val="tx1"/>
                </a:solidFill>
                <a:latin typeface="HG丸ｺﾞｼｯｸM-PRO" panose="020F0600000000000000" pitchFamily="50" charset="-128"/>
                <a:ea typeface="HG丸ｺﾞｼｯｸM-PRO" panose="020F0600000000000000" pitchFamily="50" charset="-128"/>
              </a:rPr>
              <a:t>　島根県知事　開演挨拶</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13:50</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14:40</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適正な価格転嫁について（労務転嫁指針の活用のススメ）</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14:40</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14:45</a:t>
            </a:r>
            <a:r>
              <a:rPr lang="ja-JP" altLang="en-US" sz="1100" dirty="0">
                <a:solidFill>
                  <a:schemeClr val="tx1"/>
                </a:solidFill>
                <a:latin typeface="HG丸ｺﾞｼｯｸM-PRO" panose="020F0600000000000000" pitchFamily="50" charset="-128"/>
                <a:ea typeface="HG丸ｺﾞｼｯｸM-PRO" panose="020F0600000000000000" pitchFamily="50" charset="-128"/>
              </a:rPr>
              <a:t>　＜休憩＞</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14:45</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15:45</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優越規制、下請法の概要とその問題点など</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7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企業取引研究会報告書の概要（取引慣行の見直しの必要性を中心として）</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15:45</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15:50</a:t>
            </a:r>
            <a:r>
              <a:rPr lang="ja-JP" altLang="en-US" sz="1100" dirty="0">
                <a:solidFill>
                  <a:schemeClr val="tx1"/>
                </a:solidFill>
                <a:latin typeface="HG丸ｺﾞｼｯｸM-PRO" panose="020F0600000000000000" pitchFamily="50" charset="-128"/>
                <a:ea typeface="HG丸ｺﾞｼｯｸM-PRO" panose="020F0600000000000000" pitchFamily="50" charset="-128"/>
              </a:rPr>
              <a:t>　＜休憩＞</a:t>
            </a: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15:50</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16:10</a:t>
            </a:r>
            <a:r>
              <a:rPr lang="ja-JP" altLang="en-US" sz="1100" dirty="0">
                <a:solidFill>
                  <a:schemeClr val="tx1"/>
                </a:solidFill>
                <a:latin typeface="HG丸ｺﾞｼｯｸM-PRO" panose="020F0600000000000000" pitchFamily="50" charset="-128"/>
                <a:ea typeface="HG丸ｺﾞｼｯｸM-PRO" panose="020F0600000000000000" pitchFamily="50" charset="-128"/>
              </a:rPr>
              <a:t>　意見交換・質疑応答</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700"/>
              </a:lnSpc>
            </a:pPr>
            <a:r>
              <a:rPr lang="en-US" altLang="ja-JP" sz="1100" dirty="0">
                <a:solidFill>
                  <a:schemeClr val="tx1"/>
                </a:solidFill>
                <a:latin typeface="HG丸ｺﾞｼｯｸM-PRO" panose="020F0600000000000000" pitchFamily="50" charset="-128"/>
                <a:ea typeface="HG丸ｺﾞｼｯｸM-PRO" panose="020F0600000000000000" pitchFamily="50" charset="-128"/>
              </a:rPr>
              <a:t>16:10</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16:25</a:t>
            </a:r>
            <a:r>
              <a:rPr lang="ja-JP" altLang="en-US" sz="1100" dirty="0">
                <a:solidFill>
                  <a:schemeClr val="tx1"/>
                </a:solidFill>
                <a:latin typeface="HG丸ｺﾞｼｯｸM-PRO" panose="020F0600000000000000" pitchFamily="50" charset="-128"/>
                <a:ea typeface="HG丸ｺﾞｼｯｸM-PRO" panose="020F0600000000000000" pitchFamily="50" charset="-128"/>
              </a:rPr>
              <a:t>　島根県・しまね産業振興財団の施策説明</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700"/>
              </a:lnSpc>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講師</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7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公正取引委員会　事務総局　経済取引局　取引部　企業取引課</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6350" y="9613226"/>
            <a:ext cx="6949992" cy="430887"/>
          </a:xfrm>
          <a:prstGeom prst="rect">
            <a:avLst/>
          </a:prstGeom>
          <a:solidFill>
            <a:schemeClr val="accent2"/>
          </a:solidFill>
          <a:ln>
            <a:noFill/>
          </a:ln>
        </p:spPr>
        <p:txBody>
          <a:bodyPr wrap="square" anchor="ctr">
            <a:spAutoFit/>
          </a:bodyPr>
          <a:lstStyle/>
          <a:p>
            <a:pPr algn="ctr"/>
            <a:endParaRPr lang="en-US" altLang="ja-JP" sz="500" b="1" dirty="0">
              <a:solidFill>
                <a:schemeClr val="bg1"/>
              </a:solidFill>
              <a:latin typeface="HG丸ｺﾞｼｯｸM-PRO" panose="020F0600000000000000" pitchFamily="50" charset="-128"/>
              <a:ea typeface="HG丸ｺﾞｼｯｸM-PRO" panose="020F0600000000000000" pitchFamily="50" charset="-128"/>
            </a:endParaRPr>
          </a:p>
          <a:p>
            <a:pPr algn="ctr"/>
            <a:r>
              <a:rPr lang="en-US" altLang="ja-JP" sz="12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共催</a:t>
            </a:r>
            <a:r>
              <a:rPr lang="en-US" altLang="ja-JP" sz="1200" b="1" dirty="0">
                <a:solidFill>
                  <a:schemeClr val="bg1"/>
                </a:solidFill>
                <a:latin typeface="HG丸ｺﾞｼｯｸM-PRO" panose="020F0600000000000000" pitchFamily="50" charset="-128"/>
                <a:ea typeface="HG丸ｺﾞｼｯｸM-PRO" panose="020F0600000000000000" pitchFamily="50" charset="-128"/>
              </a:rPr>
              <a:t>】</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島根県商工労働部中小企業課・公益財団法人しまね産業振興財団</a:t>
            </a:r>
            <a:endParaRPr lang="en-US" altLang="ja-JP" sz="1200" b="1" dirty="0">
              <a:solidFill>
                <a:schemeClr val="bg1"/>
              </a:solidFill>
              <a:latin typeface="HG丸ｺﾞｼｯｸM-PRO" panose="020F0600000000000000" pitchFamily="50" charset="-128"/>
              <a:ea typeface="HG丸ｺﾞｼｯｸM-PRO" panose="020F0600000000000000" pitchFamily="50" charset="-128"/>
            </a:endParaRPr>
          </a:p>
          <a:p>
            <a:pPr algn="ctr"/>
            <a:endParaRPr lang="ja-JP" altLang="en-US" sz="500" b="1" dirty="0">
              <a:solidFill>
                <a:schemeClr val="bg1"/>
              </a:solidFill>
              <a:latin typeface="HG丸ｺﾞｼｯｸM-PRO" panose="020F0600000000000000" pitchFamily="50" charset="-128"/>
              <a:ea typeface="HG丸ｺﾞｼｯｸM-PRO" panose="020F0600000000000000" pitchFamily="50" charset="-128"/>
            </a:endParaRPr>
          </a:p>
        </p:txBody>
      </p:sp>
      <p:grpSp>
        <p:nvGrpSpPr>
          <p:cNvPr id="5" name="グループ化 4">
            <a:extLst>
              <a:ext uri="{FF2B5EF4-FFF2-40B4-BE49-F238E27FC236}">
                <a16:creationId xmlns:a16="http://schemas.microsoft.com/office/drawing/2014/main" id="{5BB9369A-CE8F-7C5C-DE11-E88C5924E779}"/>
              </a:ext>
            </a:extLst>
          </p:cNvPr>
          <p:cNvGrpSpPr/>
          <p:nvPr/>
        </p:nvGrpSpPr>
        <p:grpSpPr>
          <a:xfrm>
            <a:off x="4215406" y="7762875"/>
            <a:ext cx="2580224" cy="1003487"/>
            <a:chOff x="4215406" y="7762875"/>
            <a:chExt cx="2580224" cy="1003487"/>
          </a:xfrm>
        </p:grpSpPr>
        <p:sp>
          <p:nvSpPr>
            <p:cNvPr id="3" name="テキスト ボックス 2"/>
            <p:cNvSpPr txBox="1"/>
            <p:nvPr/>
          </p:nvSpPr>
          <p:spPr>
            <a:xfrm>
              <a:off x="4215406" y="7890950"/>
              <a:ext cx="2336208" cy="769441"/>
            </a:xfrm>
            <a:prstGeom prst="rect">
              <a:avLst/>
            </a:prstGeom>
            <a:noFill/>
            <a:ln>
              <a:noFill/>
            </a:ln>
          </p:spPr>
          <p:txBody>
            <a:bodyPr wrap="square" rtlCol="0">
              <a:spAutoFit/>
            </a:bodyPr>
            <a:lstStyle/>
            <a:p>
              <a:pPr indent="177800"/>
              <a:r>
                <a:rPr lang="ja-JP" altLang="en-US" sz="1100" dirty="0">
                  <a:latin typeface="HG丸ｺﾞｼｯｸM-PRO" panose="020F0600000000000000" pitchFamily="50" charset="-128"/>
                  <a:ea typeface="HG丸ｺﾞｼｯｸM-PRO" panose="020F0600000000000000" pitchFamily="50" charset="-128"/>
                </a:rPr>
                <a:t>・価格転嫁を進めるに当たって</a:t>
              </a:r>
              <a:endParaRPr lang="en-US" altLang="ja-JP" sz="1100" dirty="0">
                <a:latin typeface="HG丸ｺﾞｼｯｸM-PRO" panose="020F0600000000000000" pitchFamily="50" charset="-128"/>
                <a:ea typeface="HG丸ｺﾞｼｯｸM-PRO" panose="020F0600000000000000" pitchFamily="50" charset="-128"/>
              </a:endParaRPr>
            </a:p>
            <a:p>
              <a:pPr indent="177800"/>
              <a:r>
                <a:rPr lang="ja-JP" altLang="en-US" sz="1100" dirty="0">
                  <a:latin typeface="HG丸ｺﾞｼｯｸM-PRO" panose="020F0600000000000000" pitchFamily="50" charset="-128"/>
                  <a:ea typeface="HG丸ｺﾞｼｯｸM-PRO" panose="020F0600000000000000" pitchFamily="50" charset="-128"/>
                </a:rPr>
                <a:t>　　</a:t>
              </a:r>
              <a:r>
                <a:rPr lang="ja-JP" altLang="en-US" sz="1100" u="sng" dirty="0">
                  <a:latin typeface="HG丸ｺﾞｼｯｸM-PRO" panose="020F0600000000000000" pitchFamily="50" charset="-128"/>
                  <a:ea typeface="HG丸ｺﾞｼｯｸM-PRO" panose="020F0600000000000000" pitchFamily="50" charset="-128"/>
                </a:rPr>
                <a:t>困っていること</a:t>
              </a:r>
              <a:endParaRPr lang="en-US" altLang="ja-JP" sz="1100" u="sng" dirty="0">
                <a:latin typeface="HG丸ｺﾞｼｯｸM-PRO" panose="020F0600000000000000" pitchFamily="50" charset="-128"/>
                <a:ea typeface="HG丸ｺﾞｼｯｸM-PRO" panose="020F0600000000000000" pitchFamily="50" charset="-128"/>
              </a:endParaRPr>
            </a:p>
            <a:p>
              <a:pPr indent="177800"/>
              <a:r>
                <a:rPr lang="ja-JP" altLang="en-US" sz="1100" dirty="0">
                  <a:latin typeface="HG丸ｺﾞｼｯｸM-PRO" panose="020F0600000000000000" pitchFamily="50" charset="-128"/>
                  <a:ea typeface="HG丸ｺﾞｼｯｸM-PRO" panose="020F0600000000000000" pitchFamily="50" charset="-128"/>
                </a:rPr>
                <a:t>　　</a:t>
              </a:r>
              <a:r>
                <a:rPr lang="ja-JP" altLang="en-US" sz="1100" u="sng" dirty="0">
                  <a:latin typeface="HG丸ｺﾞｼｯｸM-PRO" panose="020F0600000000000000" pitchFamily="50" charset="-128"/>
                  <a:ea typeface="HG丸ｺﾞｼｯｸM-PRO" panose="020F0600000000000000" pitchFamily="50" charset="-128"/>
                </a:rPr>
                <a:t>障害になっていること</a:t>
              </a:r>
              <a:endParaRPr lang="en-US" altLang="ja-JP" sz="1100" u="sng" dirty="0">
                <a:latin typeface="HG丸ｺﾞｼｯｸM-PRO" panose="020F0600000000000000" pitchFamily="50" charset="-128"/>
                <a:ea typeface="HG丸ｺﾞｼｯｸM-PRO" panose="020F0600000000000000" pitchFamily="50" charset="-128"/>
              </a:endParaRPr>
            </a:p>
            <a:p>
              <a:pPr indent="177800"/>
              <a:r>
                <a:rPr lang="ja-JP" altLang="en-US" sz="1100" dirty="0">
                  <a:latin typeface="HG丸ｺﾞｼｯｸM-PRO" panose="020F0600000000000000" pitchFamily="50" charset="-128"/>
                  <a:ea typeface="HG丸ｺﾞｼｯｸM-PRO" panose="020F0600000000000000" pitchFamily="50" charset="-128"/>
                </a:rPr>
                <a:t>・国への要望事項　　など</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4" name="円形吹き出し 3"/>
            <p:cNvSpPr/>
            <p:nvPr/>
          </p:nvSpPr>
          <p:spPr>
            <a:xfrm>
              <a:off x="4215406" y="7762875"/>
              <a:ext cx="2580224" cy="1003487"/>
            </a:xfrm>
            <a:prstGeom prst="wedgeEllipseCallout">
              <a:avLst>
                <a:gd name="adj1" fmla="val -92208"/>
                <a:gd name="adj2" fmla="val -1756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85691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フリーフォーム 17"/>
          <p:cNvSpPr/>
          <p:nvPr/>
        </p:nvSpPr>
        <p:spPr>
          <a:xfrm>
            <a:off x="1751693" y="7170058"/>
            <a:ext cx="5215164" cy="2878138"/>
          </a:xfrm>
          <a:custGeom>
            <a:avLst/>
            <a:gdLst>
              <a:gd name="connsiteX0" fmla="*/ 0 w 5196114"/>
              <a:gd name="connsiteY0" fmla="*/ 2844800 h 2873829"/>
              <a:gd name="connsiteX1" fmla="*/ 5196114 w 5196114"/>
              <a:gd name="connsiteY1" fmla="*/ 0 h 2873829"/>
              <a:gd name="connsiteX2" fmla="*/ 5196114 w 5196114"/>
              <a:gd name="connsiteY2" fmla="*/ 2873829 h 2873829"/>
              <a:gd name="connsiteX3" fmla="*/ 0 w 5196114"/>
              <a:gd name="connsiteY3" fmla="*/ 2844800 h 2873829"/>
              <a:gd name="connsiteX0" fmla="*/ 0 w 5215164"/>
              <a:gd name="connsiteY0" fmla="*/ 2878138 h 2878138"/>
              <a:gd name="connsiteX1" fmla="*/ 5215164 w 5215164"/>
              <a:gd name="connsiteY1" fmla="*/ 0 h 2878138"/>
              <a:gd name="connsiteX2" fmla="*/ 5215164 w 5215164"/>
              <a:gd name="connsiteY2" fmla="*/ 2873829 h 2878138"/>
              <a:gd name="connsiteX3" fmla="*/ 0 w 5215164"/>
              <a:gd name="connsiteY3" fmla="*/ 2878138 h 2878138"/>
            </a:gdLst>
            <a:ahLst/>
            <a:cxnLst>
              <a:cxn ang="0">
                <a:pos x="connsiteX0" y="connsiteY0"/>
              </a:cxn>
              <a:cxn ang="0">
                <a:pos x="connsiteX1" y="connsiteY1"/>
              </a:cxn>
              <a:cxn ang="0">
                <a:pos x="connsiteX2" y="connsiteY2"/>
              </a:cxn>
              <a:cxn ang="0">
                <a:pos x="connsiteX3" y="connsiteY3"/>
              </a:cxn>
            </a:cxnLst>
            <a:rect l="l" t="t" r="r" b="b"/>
            <a:pathLst>
              <a:path w="5215164" h="2878138">
                <a:moveTo>
                  <a:pt x="0" y="2878138"/>
                </a:moveTo>
                <a:lnTo>
                  <a:pt x="5215164" y="0"/>
                </a:lnTo>
                <a:lnTo>
                  <a:pt x="5215164" y="2873829"/>
                </a:lnTo>
                <a:lnTo>
                  <a:pt x="0" y="2878138"/>
                </a:lnTo>
                <a:close/>
              </a:path>
            </a:pathLst>
          </a:custGeom>
          <a:gradFill flip="none" rotWithShape="1">
            <a:gsLst>
              <a:gs pos="33000">
                <a:schemeClr val="accent1">
                  <a:lumMod val="60000"/>
                  <a:lumOff val="40000"/>
                </a:schemeClr>
              </a:gs>
              <a:gs pos="0">
                <a:schemeClr val="accent1">
                  <a:lumMod val="75000"/>
                </a:schemeClr>
              </a:gs>
              <a:gs pos="100000">
                <a:schemeClr val="accent1">
                  <a:lumMod val="40000"/>
                  <a:lumOff val="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0" name="フリーフォーム 19"/>
          <p:cNvSpPr/>
          <p:nvPr/>
        </p:nvSpPr>
        <p:spPr>
          <a:xfrm>
            <a:off x="-6350" y="0"/>
            <a:ext cx="6954838" cy="5372100"/>
          </a:xfrm>
          <a:custGeom>
            <a:avLst/>
            <a:gdLst>
              <a:gd name="connsiteX0" fmla="*/ 12700 w 6972300"/>
              <a:gd name="connsiteY0" fmla="*/ 5384800 h 5384800"/>
              <a:gd name="connsiteX1" fmla="*/ 6972300 w 6972300"/>
              <a:gd name="connsiteY1" fmla="*/ 2095500 h 5384800"/>
              <a:gd name="connsiteX2" fmla="*/ 6972300 w 6972300"/>
              <a:gd name="connsiteY2" fmla="*/ 0 h 5384800"/>
              <a:gd name="connsiteX3" fmla="*/ 0 w 6972300"/>
              <a:gd name="connsiteY3" fmla="*/ 0 h 5384800"/>
              <a:gd name="connsiteX4" fmla="*/ 12700 w 6972300"/>
              <a:gd name="connsiteY4" fmla="*/ 5384800 h 5384800"/>
              <a:gd name="connsiteX0" fmla="*/ 1217 w 6973560"/>
              <a:gd name="connsiteY0" fmla="*/ 5384800 h 5384800"/>
              <a:gd name="connsiteX1" fmla="*/ 6973560 w 6973560"/>
              <a:gd name="connsiteY1" fmla="*/ 2095500 h 5384800"/>
              <a:gd name="connsiteX2" fmla="*/ 6973560 w 6973560"/>
              <a:gd name="connsiteY2" fmla="*/ 0 h 5384800"/>
              <a:gd name="connsiteX3" fmla="*/ 1260 w 6973560"/>
              <a:gd name="connsiteY3" fmla="*/ 0 h 5384800"/>
              <a:gd name="connsiteX4" fmla="*/ 1217 w 6973560"/>
              <a:gd name="connsiteY4" fmla="*/ 5384800 h 5384800"/>
              <a:gd name="connsiteX0" fmla="*/ 6328 w 6978671"/>
              <a:gd name="connsiteY0" fmla="*/ 5384800 h 5384800"/>
              <a:gd name="connsiteX1" fmla="*/ 6978671 w 6978671"/>
              <a:gd name="connsiteY1" fmla="*/ 2095500 h 5384800"/>
              <a:gd name="connsiteX2" fmla="*/ 6978671 w 6978671"/>
              <a:gd name="connsiteY2" fmla="*/ 0 h 5384800"/>
              <a:gd name="connsiteX3" fmla="*/ 0 w 6978671"/>
              <a:gd name="connsiteY3" fmla="*/ 0 h 5384800"/>
              <a:gd name="connsiteX4" fmla="*/ 6328 w 6978671"/>
              <a:gd name="connsiteY4" fmla="*/ 5384800 h 538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8671" h="5384800">
                <a:moveTo>
                  <a:pt x="6328" y="5384800"/>
                </a:moveTo>
                <a:lnTo>
                  <a:pt x="6978671" y="2095500"/>
                </a:lnTo>
                <a:lnTo>
                  <a:pt x="6978671" y="0"/>
                </a:lnTo>
                <a:lnTo>
                  <a:pt x="0" y="0"/>
                </a:lnTo>
                <a:cubicBezTo>
                  <a:pt x="4233" y="1794933"/>
                  <a:pt x="2095" y="3589867"/>
                  <a:pt x="6328" y="5384800"/>
                </a:cubicBezTo>
                <a:close/>
              </a:path>
            </a:pathLst>
          </a:custGeom>
          <a:gradFill flip="none" rotWithShape="1">
            <a:gsLst>
              <a:gs pos="64000">
                <a:schemeClr val="accent1">
                  <a:lumMod val="40000"/>
                  <a:lumOff val="60000"/>
                </a:schemeClr>
              </a:gs>
              <a:gs pos="0">
                <a:schemeClr val="accent1">
                  <a:lumMod val="75000"/>
                </a:schemeClr>
              </a:gs>
              <a:gs pos="100000">
                <a:schemeClr val="accent1">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42875" y="101601"/>
            <a:ext cx="6639910" cy="9840686"/>
          </a:xfrm>
          <a:prstGeom prst="roundRect">
            <a:avLst>
              <a:gd name="adj" fmla="val 1739"/>
            </a:avLst>
          </a:prstGeom>
          <a:pattFill prst="dotGrid">
            <a:fgClr>
              <a:schemeClr val="accent1">
                <a:lumMod val="20000"/>
                <a:lumOff val="80000"/>
              </a:schemeClr>
            </a:fgClr>
            <a:bgClr>
              <a:schemeClr val="bg1"/>
            </a:bgClr>
          </a:patt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t"/>
          <a:lstStyle/>
          <a:p>
            <a:pPr>
              <a:lnSpc>
                <a:spcPts val="2000"/>
              </a:lnSpc>
            </a:pPr>
            <a:endParaRPr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36176514"/>
              </p:ext>
            </p:extLst>
          </p:nvPr>
        </p:nvGraphicFramePr>
        <p:xfrm>
          <a:off x="242910" y="3100393"/>
          <a:ext cx="6439840" cy="4971724"/>
        </p:xfrm>
        <a:graphic>
          <a:graphicData uri="http://schemas.openxmlformats.org/drawingml/2006/table">
            <a:tbl>
              <a:tblPr firstRow="1" bandRow="1">
                <a:tableStyleId>{5940675A-B579-460E-94D1-54222C63F5DA}</a:tableStyleId>
              </a:tblPr>
              <a:tblGrid>
                <a:gridCol w="698176">
                  <a:extLst>
                    <a:ext uri="{9D8B030D-6E8A-4147-A177-3AD203B41FA5}">
                      <a16:colId xmlns:a16="http://schemas.microsoft.com/office/drawing/2014/main" val="2454008897"/>
                    </a:ext>
                  </a:extLst>
                </a:gridCol>
                <a:gridCol w="1432560">
                  <a:extLst>
                    <a:ext uri="{9D8B030D-6E8A-4147-A177-3AD203B41FA5}">
                      <a16:colId xmlns:a16="http://schemas.microsoft.com/office/drawing/2014/main" val="2228961175"/>
                    </a:ext>
                  </a:extLst>
                </a:gridCol>
                <a:gridCol w="1303020">
                  <a:extLst>
                    <a:ext uri="{9D8B030D-6E8A-4147-A177-3AD203B41FA5}">
                      <a16:colId xmlns:a16="http://schemas.microsoft.com/office/drawing/2014/main" val="90638371"/>
                    </a:ext>
                  </a:extLst>
                </a:gridCol>
                <a:gridCol w="3006084">
                  <a:extLst>
                    <a:ext uri="{9D8B030D-6E8A-4147-A177-3AD203B41FA5}">
                      <a16:colId xmlns:a16="http://schemas.microsoft.com/office/drawing/2014/main" val="3037653605"/>
                    </a:ext>
                  </a:extLst>
                </a:gridCol>
              </a:tblGrid>
              <a:tr h="619914">
                <a:tc rowSpan="2">
                  <a:txBody>
                    <a:bodyPr/>
                    <a:lstStyle/>
                    <a:p>
                      <a:pPr algn="ctr"/>
                      <a:r>
                        <a:rPr kumimoji="1" lang="ja-JP" altLang="en-US" sz="1200" dirty="0"/>
                        <a:t>法人名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kumimoji="1" lang="ja-JP" altLang="en-US"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t>お申込み</a:t>
                      </a:r>
                      <a:endParaRPr kumimoji="1" lang="en-US" altLang="ja-JP" sz="1200" dirty="0"/>
                    </a:p>
                    <a:p>
                      <a:pPr algn="ctr"/>
                      <a:r>
                        <a:rPr kumimoji="1" lang="ja-JP" altLang="en-US" sz="1200" dirty="0"/>
                        <a:t>代表様氏名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199008"/>
                  </a:ext>
                </a:extLst>
              </a:tr>
              <a:tr h="56074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t>お申込み</a:t>
                      </a:r>
                      <a:endParaRPr kumimoji="1" lang="en-US" altLang="ja-JP" sz="1200" dirty="0"/>
                    </a:p>
                    <a:p>
                      <a:pPr algn="ctr"/>
                      <a:r>
                        <a:rPr kumimoji="1" lang="ja-JP" altLang="en-US" sz="1200" dirty="0"/>
                        <a:t>代表者様連絡先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dirty="0">
                          <a:solidFill>
                            <a:schemeClr val="tx1">
                              <a:lumMod val="50000"/>
                              <a:lumOff val="50000"/>
                            </a:schemeClr>
                          </a:solidFill>
                        </a:rPr>
                        <a:t>TEL : </a:t>
                      </a:r>
                    </a:p>
                    <a:p>
                      <a:pPr algn="l"/>
                      <a:r>
                        <a:rPr kumimoji="1" lang="en-US" altLang="ja-JP" dirty="0">
                          <a:solidFill>
                            <a:schemeClr val="tx1">
                              <a:lumMod val="50000"/>
                              <a:lumOff val="50000"/>
                            </a:schemeClr>
                          </a:solidFill>
                        </a:rPr>
                        <a:t>E-mail</a:t>
                      </a:r>
                      <a:r>
                        <a:rPr kumimoji="1" lang="ja-JP" altLang="en-US" baseline="0" dirty="0">
                          <a:solidFill>
                            <a:schemeClr val="tx1">
                              <a:lumMod val="50000"/>
                              <a:lumOff val="50000"/>
                            </a:schemeClr>
                          </a:solidFill>
                        </a:rPr>
                        <a:t> </a:t>
                      </a:r>
                      <a:r>
                        <a:rPr kumimoji="1" lang="en-US" altLang="ja-JP" dirty="0">
                          <a:solidFill>
                            <a:schemeClr val="tx1">
                              <a:lumMod val="50000"/>
                              <a:lumOff val="50000"/>
                            </a:schemeClr>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4434121"/>
                  </a:ext>
                </a:extLst>
              </a:tr>
              <a:tr h="413387">
                <a:tc gridSpan="2">
                  <a:txBody>
                    <a:bodyPr/>
                    <a:lstStyle/>
                    <a:p>
                      <a:pPr algn="ctr"/>
                      <a:r>
                        <a:rPr kumimoji="1" lang="ja-JP" altLang="en-US" sz="1300" dirty="0"/>
                        <a:t>参加方法</a:t>
                      </a:r>
                      <a:r>
                        <a:rPr kumimoji="1" lang="ja-JP" altLang="en-US" sz="1050" dirty="0"/>
                        <a:t>（選択）</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300" dirty="0"/>
                        <a:t>□リアル（会場）</a:t>
                      </a:r>
                      <a:r>
                        <a:rPr kumimoji="1" lang="ja-JP" altLang="en-US" sz="1100" dirty="0"/>
                        <a:t>　</a:t>
                      </a:r>
                      <a:r>
                        <a:rPr kumimoji="1" lang="ja-JP" altLang="en-US" sz="1300" dirty="0"/>
                        <a:t>・　□オンライン</a:t>
                      </a:r>
                      <a:endParaRPr kumimoji="1" lang="en-US" altLang="ja-JP"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3520353562"/>
                  </a:ext>
                </a:extLst>
              </a:tr>
              <a:tr h="387927">
                <a:tc gridSpan="2">
                  <a:txBody>
                    <a:bodyPr/>
                    <a:lstStyle/>
                    <a:p>
                      <a:pPr algn="ctr"/>
                      <a:r>
                        <a:rPr kumimoji="1" lang="ja-JP" altLang="en-US" sz="1300" dirty="0"/>
                        <a:t>参加者氏名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300" dirty="0"/>
                        <a:t>ご所属・お役職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42133055"/>
                  </a:ext>
                </a:extLst>
              </a:tr>
              <a:tr h="431740">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0101718"/>
                  </a:ext>
                </a:extLst>
              </a:tr>
              <a:tr h="408034">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09855704"/>
                  </a:ext>
                </a:extLst>
              </a:tr>
              <a:tr h="408034">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1515622"/>
                  </a:ext>
                </a:extLst>
              </a:tr>
              <a:tr h="459039">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1885993251"/>
                  </a:ext>
                </a:extLst>
              </a:tr>
              <a:tr h="408034">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13992563"/>
                  </a:ext>
                </a:extLst>
              </a:tr>
              <a:tr h="874867">
                <a:tc gridSpan="2">
                  <a:txBody>
                    <a:bodyPr/>
                    <a:lstStyle/>
                    <a:p>
                      <a:pPr algn="ctr"/>
                      <a:r>
                        <a:rPr kumimoji="1" lang="ja-JP" altLang="en-US" sz="1300" dirty="0"/>
                        <a:t>ご質問</a:t>
                      </a:r>
                      <a:endParaRPr kumimoji="1" lang="en-US" altLang="ja-JP" sz="1300" dirty="0"/>
                    </a:p>
                    <a:p>
                      <a:pPr algn="ctr"/>
                      <a:r>
                        <a:rPr kumimoji="1" lang="ja-JP" altLang="en-US" sz="1050" dirty="0"/>
                        <a:t>価格転嫁・価格交渉を実施するにあたり、不明な点等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4053391599"/>
                  </a:ext>
                </a:extLst>
              </a:tr>
            </a:tbl>
          </a:graphicData>
        </a:graphic>
      </p:graphicFrame>
      <p:sp>
        <p:nvSpPr>
          <p:cNvPr id="8" name="テキスト ボックス 7"/>
          <p:cNvSpPr txBox="1"/>
          <p:nvPr/>
        </p:nvSpPr>
        <p:spPr>
          <a:xfrm>
            <a:off x="1684225" y="82902"/>
            <a:ext cx="3580039" cy="538609"/>
          </a:xfrm>
          <a:prstGeom prst="rect">
            <a:avLst/>
          </a:prstGeom>
          <a:noFill/>
        </p:spPr>
        <p:txBody>
          <a:bodyPr wrap="square" lIns="0" rIns="0" bIns="0" rtlCol="0" anchor="ctr">
            <a:spAutoFit/>
          </a:bodyPr>
          <a:lstStyle/>
          <a:p>
            <a:pPr algn="ctr"/>
            <a:r>
              <a:rPr lang="ja-JP" altLang="en-US" sz="3200" u="sng"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申込用紙</a:t>
            </a:r>
          </a:p>
        </p:txBody>
      </p:sp>
      <p:sp>
        <p:nvSpPr>
          <p:cNvPr id="10" name="テキスト ボックス 9"/>
          <p:cNvSpPr txBox="1"/>
          <p:nvPr/>
        </p:nvSpPr>
        <p:spPr>
          <a:xfrm>
            <a:off x="254324" y="730863"/>
            <a:ext cx="6439840" cy="569387"/>
          </a:xfrm>
          <a:prstGeom prst="rect">
            <a:avLst/>
          </a:prstGeom>
          <a:noFill/>
        </p:spPr>
        <p:txBody>
          <a:bodyPr wrap="square" lIns="0" rIns="0" bIns="0" rtlCol="0" anchor="ctr">
            <a:spAutoFit/>
          </a:bodyPr>
          <a:lstStyle/>
          <a:p>
            <a:pPr algn="ctr"/>
            <a:r>
              <a:rPr lang="ja-JP" altLang="en-US"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以下のＵＲＬからフォームにてお申込みいただくか、</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lgn="ct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本書へご記入の上</a:t>
            </a:r>
            <a:r>
              <a:rPr lang="ja-JP" altLang="en-US" sz="1600" u="sng"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メール</a:t>
            </a:r>
            <a:r>
              <a:rPr lang="ja-JP" altLang="en-US"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で下記の連絡先へお申し込み下さい。</a:t>
            </a:r>
            <a:endParaRPr lang="en-US" altLang="ja-JP" sz="16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1219200" y="2251011"/>
            <a:ext cx="3935723" cy="692497"/>
          </a:xfrm>
          <a:prstGeom prst="rect">
            <a:avLst/>
          </a:prstGeom>
          <a:noFill/>
        </p:spPr>
        <p:txBody>
          <a:bodyPr wrap="square" lIns="0" rIns="0" bIns="0" rtlCol="0" anchor="ctr">
            <a:spAutoFit/>
          </a:bodyPr>
          <a:lstStyle/>
          <a:p>
            <a:pPr algn="ctr"/>
            <a:r>
              <a:rPr lang="en-US" altLang="ja-JP" sz="1600" u="sng" dirty="0">
                <a:latin typeface="HG丸ｺﾞｼｯｸM-PRO" panose="020F0600000000000000" pitchFamily="50" charset="-128"/>
                <a:ea typeface="HG丸ｺﾞｼｯｸM-PRO" panose="020F0600000000000000" pitchFamily="50" charset="-128"/>
              </a:rPr>
              <a:t>(</a:t>
            </a:r>
            <a:r>
              <a:rPr lang="ja-JP" altLang="en-US" sz="1600" u="sng" dirty="0">
                <a:latin typeface="HG丸ｺﾞｼｯｸM-PRO" panose="020F0600000000000000" pitchFamily="50" charset="-128"/>
                <a:ea typeface="HG丸ｺﾞｼｯｸM-PRO" panose="020F0600000000000000" pitchFamily="50" charset="-128"/>
              </a:rPr>
              <a:t>公財</a:t>
            </a:r>
            <a:r>
              <a:rPr lang="en-US" altLang="ja-JP" sz="1600" u="sng" dirty="0">
                <a:latin typeface="HG丸ｺﾞｼｯｸM-PRO" panose="020F0600000000000000" pitchFamily="50" charset="-128"/>
                <a:ea typeface="HG丸ｺﾞｼｯｸM-PRO" panose="020F0600000000000000" pitchFamily="50" charset="-128"/>
              </a:rPr>
              <a:t>)</a:t>
            </a:r>
            <a:r>
              <a:rPr lang="ja-JP" altLang="en-US" sz="1600" u="sng" dirty="0">
                <a:latin typeface="HG丸ｺﾞｼｯｸM-PRO" panose="020F0600000000000000" pitchFamily="50" charset="-128"/>
                <a:ea typeface="HG丸ｺﾞｼｯｸM-PRO" panose="020F0600000000000000" pitchFamily="50" charset="-128"/>
              </a:rPr>
              <a:t>しまね産業振興財団 販路支援課あて</a:t>
            </a:r>
            <a:endParaRPr lang="en-US" altLang="ja-JP" sz="1600" u="sng" dirty="0">
              <a:latin typeface="HG丸ｺﾞｼｯｸM-PRO" panose="020F0600000000000000" pitchFamily="50" charset="-128"/>
              <a:ea typeface="HG丸ｺﾞｼｯｸM-PRO" panose="020F0600000000000000" pitchFamily="50" charset="-128"/>
            </a:endParaRPr>
          </a:p>
          <a:p>
            <a:pPr algn="ctr"/>
            <a:endParaRPr lang="en-US" altLang="ja-JP" sz="1000" b="1" u="sng"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1600" u="sng" dirty="0">
                <a:solidFill>
                  <a:srgbClr val="FF0000"/>
                </a:solidFill>
                <a:latin typeface="HG丸ｺﾞｼｯｸM-PRO" panose="020F0600000000000000" pitchFamily="50" charset="-128"/>
                <a:ea typeface="HG丸ｺﾞｼｯｸM-PRO" panose="020F0600000000000000" pitchFamily="50" charset="-128"/>
              </a:rPr>
              <a:t>申込締切　令和</a:t>
            </a:r>
            <a:r>
              <a:rPr lang="en-US" altLang="ja-JP" sz="1600" u="sng" dirty="0">
                <a:solidFill>
                  <a:srgbClr val="FF0000"/>
                </a:solidFill>
                <a:latin typeface="HG丸ｺﾞｼｯｸM-PRO" panose="020F0600000000000000" pitchFamily="50" charset="-128"/>
                <a:ea typeface="HG丸ｺﾞｼｯｸM-PRO" panose="020F0600000000000000" pitchFamily="50" charset="-128"/>
              </a:rPr>
              <a:t>7</a:t>
            </a:r>
            <a:r>
              <a:rPr lang="ja-JP" altLang="en-US" sz="1600" u="sng" dirty="0">
                <a:solidFill>
                  <a:srgbClr val="FF0000"/>
                </a:solidFill>
                <a:latin typeface="HG丸ｺﾞｼｯｸM-PRO" panose="020F0600000000000000" pitchFamily="50" charset="-128"/>
                <a:ea typeface="HG丸ｺﾞｼｯｸM-PRO" panose="020F0600000000000000" pitchFamily="50" charset="-128"/>
              </a:rPr>
              <a:t>年</a:t>
            </a:r>
            <a:r>
              <a:rPr lang="en-US" altLang="ja-JP" sz="1600" u="sng" dirty="0">
                <a:solidFill>
                  <a:srgbClr val="FF0000"/>
                </a:solidFill>
                <a:latin typeface="HG丸ｺﾞｼｯｸM-PRO" panose="020F0600000000000000" pitchFamily="50" charset="-128"/>
                <a:ea typeface="HG丸ｺﾞｼｯｸM-PRO" panose="020F0600000000000000" pitchFamily="50" charset="-128"/>
              </a:rPr>
              <a:t>3</a:t>
            </a:r>
            <a:r>
              <a:rPr lang="ja-JP" altLang="en-US" sz="1600" u="sng" dirty="0">
                <a:solidFill>
                  <a:srgbClr val="FF0000"/>
                </a:solidFill>
                <a:latin typeface="HG丸ｺﾞｼｯｸM-PRO" panose="020F0600000000000000" pitchFamily="50" charset="-128"/>
                <a:ea typeface="HG丸ｺﾞｼｯｸM-PRO" panose="020F0600000000000000" pitchFamily="50" charset="-128"/>
              </a:rPr>
              <a:t>月</a:t>
            </a:r>
            <a:r>
              <a:rPr lang="en-US" altLang="ja-JP" sz="1600" u="sng" dirty="0">
                <a:solidFill>
                  <a:srgbClr val="FF0000"/>
                </a:solidFill>
                <a:latin typeface="HG丸ｺﾞｼｯｸM-PRO" panose="020F0600000000000000" pitchFamily="50" charset="-128"/>
                <a:ea typeface="HG丸ｺﾞｼｯｸM-PRO" panose="020F0600000000000000" pitchFamily="50" charset="-128"/>
              </a:rPr>
              <a:t>5</a:t>
            </a:r>
            <a:r>
              <a:rPr lang="ja-JP" altLang="en-US" sz="1600" u="sng" dirty="0">
                <a:solidFill>
                  <a:srgbClr val="FF0000"/>
                </a:solidFill>
                <a:latin typeface="HG丸ｺﾞｼｯｸM-PRO" panose="020F0600000000000000" pitchFamily="50" charset="-128"/>
                <a:ea typeface="HG丸ｺﾞｼｯｸM-PRO" panose="020F0600000000000000" pitchFamily="50" charset="-128"/>
              </a:rPr>
              <a:t>日（水）</a:t>
            </a:r>
            <a:endParaRPr lang="en-US" altLang="ja-JP" sz="1600"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260031" y="8208452"/>
            <a:ext cx="6428427" cy="589905"/>
          </a:xfrm>
          <a:prstGeom prst="rect">
            <a:avLst/>
          </a:prstGeom>
          <a:noFill/>
        </p:spPr>
        <p:txBody>
          <a:bodyPr wrap="square" lIns="0" rIns="0" bIns="0" rtlCol="0" anchor="ctr">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お申込いただいたメールアドレスに、招待</a:t>
            </a:r>
            <a:r>
              <a:rPr lang="en-US" altLang="ja-JP" sz="1200" dirty="0">
                <a:latin typeface="HG丸ｺﾞｼｯｸM-PRO" panose="020F0600000000000000" pitchFamily="50" charset="-128"/>
                <a:ea typeface="HG丸ｺﾞｼｯｸM-PRO" panose="020F0600000000000000" pitchFamily="50" charset="-128"/>
              </a:rPr>
              <a:t>URL</a:t>
            </a: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Zoom</a:t>
            </a:r>
            <a:r>
              <a:rPr lang="ja-JP" altLang="en-US" sz="1200" dirty="0">
                <a:latin typeface="HG丸ｺﾞｼｯｸM-PRO" panose="020F0600000000000000" pitchFamily="50" charset="-128"/>
                <a:ea typeface="HG丸ｺﾞｼｯｸM-PRO" panose="020F0600000000000000" pitchFamily="50" charset="-128"/>
              </a:rPr>
              <a:t>）をお送りします。</a:t>
            </a:r>
            <a:endParaRPr lang="en-US" altLang="ja-JP" sz="1200" dirty="0">
              <a:latin typeface="HG丸ｺﾞｼｯｸM-PRO" panose="020F0600000000000000" pitchFamily="50" charset="-128"/>
              <a:ea typeface="HG丸ｺﾞｼｯｸM-PRO" panose="020F0600000000000000" pitchFamily="50" charset="-128"/>
            </a:endParaRPr>
          </a:p>
          <a:p>
            <a:pPr>
              <a:lnSpc>
                <a:spcPts val="1400"/>
              </a:lnSpc>
            </a:pP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今回の申込みにあたり、ご記入いただくお客様の個人情報等は、本セミナーの運営及び下請取引適正化・価格転嫁に係る事業以外の目的では使用いたしません。</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2508411" y="1467926"/>
            <a:ext cx="2435063" cy="249620"/>
          </a:xfrm>
          <a:prstGeom prst="rect">
            <a:avLst/>
          </a:prstGeom>
          <a:noFill/>
        </p:spPr>
        <p:txBody>
          <a:bodyPr wrap="square" lIns="0" rIns="0" bIns="0" rtlCol="0" anchor="ctr">
            <a:spAutoFit/>
          </a:bodyPr>
          <a:lstStyle/>
          <a:p>
            <a:pPr>
              <a:lnSpc>
                <a:spcPts val="1800"/>
              </a:lnSpc>
            </a:pPr>
            <a:r>
              <a:rPr lang="ja-JP" altLang="en-US" sz="140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申込</a:t>
            </a:r>
            <a:r>
              <a:rPr lang="en-US" altLang="ja-JP" sz="1400" b="1" dirty="0">
                <a:latin typeface="HG丸ｺﾞｼｯｸM-PRO" panose="020F0600000000000000" pitchFamily="50" charset="-128"/>
                <a:ea typeface="HG丸ｺﾞｼｯｸM-PRO" panose="020F0600000000000000" pitchFamily="50" charset="-128"/>
              </a:rPr>
              <a:t>URL</a:t>
            </a:r>
            <a:r>
              <a:rPr lang="ja-JP" altLang="en-US" sz="1400" b="1" dirty="0">
                <a:latin typeface="HG丸ｺﾞｼｯｸM-PRO" panose="020F0600000000000000" pitchFamily="50" charset="-128"/>
                <a:ea typeface="HG丸ｺﾞｼｯｸM-PRO" panose="020F0600000000000000" pitchFamily="50" charset="-128"/>
              </a:rPr>
              <a:t>はこちら↓</a:t>
            </a:r>
            <a:endParaRPr lang="en-US" altLang="ja-JP" sz="1400" b="1" dirty="0">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248618" y="8894618"/>
            <a:ext cx="6439840" cy="968346"/>
          </a:xfrm>
          <a:prstGeom prst="roundRect">
            <a:avLst>
              <a:gd name="adj" fmla="val 5372"/>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0" rtlCol="0" anchor="t"/>
          <a:lstStyle/>
          <a:p>
            <a:pPr>
              <a:lnSpc>
                <a:spcPts val="1800"/>
              </a:lnSpc>
            </a:pPr>
            <a:r>
              <a:rPr lang="en-US" altLang="ja-JP" sz="1400" b="1" dirty="0">
                <a:solidFill>
                  <a:schemeClr val="tx1"/>
                </a:solidFill>
                <a:latin typeface="HG丸ｺﾞｼｯｸM-PRO" panose="020F0600000000000000" pitchFamily="50" charset="-128"/>
                <a:ea typeface="HG丸ｺﾞｼｯｸM-PRO" panose="020F0600000000000000" pitchFamily="50" charset="-128"/>
              </a:rPr>
              <a:t>【</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お申し込み先</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a:t>
            </a:r>
          </a:p>
          <a:p>
            <a:pPr indent="177800">
              <a:lnSpc>
                <a:spcPts val="1800"/>
              </a:lnSpc>
            </a:pP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公財</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しまね産業振興財団　販路支援課</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indent="177800">
              <a:lnSpc>
                <a:spcPts val="18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solidFill>
                <a:latin typeface="HG丸ｺﾞｼｯｸM-PRO" panose="020F0600000000000000" pitchFamily="50" charset="-128"/>
                <a:ea typeface="HG丸ｺﾞｼｯｸM-PRO" panose="020F0600000000000000" pitchFamily="50" charset="-128"/>
              </a:rPr>
              <a:t>TEL 0852-60-5114</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solidFill>
                <a:latin typeface="HG丸ｺﾞｼｯｸM-PRO" panose="020F0600000000000000" pitchFamily="50" charset="-128"/>
                <a:ea typeface="HG丸ｺﾞｼｯｸM-PRO" panose="020F0600000000000000" pitchFamily="50" charset="-128"/>
              </a:rPr>
              <a:t>E-mail</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a:solidFill>
                  <a:schemeClr val="tx1"/>
                </a:solidFill>
                <a:latin typeface="HG丸ｺﾞｼｯｸM-PRO" panose="020F0600000000000000" pitchFamily="50" charset="-128"/>
                <a:ea typeface="HG丸ｺﾞｼｯｸM-PRO" panose="020F0600000000000000" pitchFamily="50" charset="-128"/>
              </a:rPr>
              <a:t>shinko@joho-shimane.or.jp</a:t>
            </a:r>
          </a:p>
        </p:txBody>
      </p:sp>
      <p:sp>
        <p:nvSpPr>
          <p:cNvPr id="3" name="テキスト ボックス 2">
            <a:extLst>
              <a:ext uri="{FF2B5EF4-FFF2-40B4-BE49-F238E27FC236}">
                <a16:creationId xmlns:a16="http://schemas.microsoft.com/office/drawing/2014/main" id="{C9C2B2C8-80DC-4FA2-922A-6FE4E294DFBD}"/>
              </a:ext>
            </a:extLst>
          </p:cNvPr>
          <p:cNvSpPr txBox="1"/>
          <p:nvPr/>
        </p:nvSpPr>
        <p:spPr>
          <a:xfrm>
            <a:off x="142875" y="1840434"/>
            <a:ext cx="6662738" cy="276999"/>
          </a:xfrm>
          <a:prstGeom prst="rect">
            <a:avLst/>
          </a:prstGeom>
          <a:noFill/>
        </p:spPr>
        <p:txBody>
          <a:bodyPr wrap="square" rtlCol="0">
            <a:spAutoFit/>
          </a:bodyPr>
          <a:lstStyle/>
          <a:p>
            <a:pPr algn="ctr"/>
            <a:r>
              <a:rPr kumimoji="1" lang="en-US" altLang="ja-JP" sz="1200" dirty="0"/>
              <a:t>https://www.joho-shimane.or.jp/form/jhshmn2019/20250311shitauke_mousikomi</a:t>
            </a:r>
          </a:p>
        </p:txBody>
      </p:sp>
    </p:spTree>
    <p:extLst>
      <p:ext uri="{BB962C8B-B14F-4D97-AF65-F5344CB8AC3E}">
        <p14:creationId xmlns:p14="http://schemas.microsoft.com/office/powerpoint/2010/main" val="3750677560"/>
      </p:ext>
    </p:extLst>
  </p:cSld>
  <p:clrMapOvr>
    <a:masterClrMapping/>
  </p:clrMapOvr>
</p:sld>
</file>

<file path=ppt/theme/theme1.xml><?xml version="1.0" encoding="utf-8"?>
<a:theme xmlns:a="http://schemas.openxmlformats.org/drawingml/2006/main" name="Office テーマ">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3011</TotalTime>
  <Words>620</Words>
  <Application>Microsoft Office PowerPoint</Application>
  <PresentationFormat>ユーザー設定</PresentationFormat>
  <Paragraphs>61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福冨 佑</cp:lastModifiedBy>
  <cp:revision>222</cp:revision>
  <cp:lastPrinted>2025-02-03T04:01:08Z</cp:lastPrinted>
  <dcterms:created xsi:type="dcterms:W3CDTF">2018-04-23T01:38:18Z</dcterms:created>
  <dcterms:modified xsi:type="dcterms:W3CDTF">2025-02-04T04:35:47Z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2022-02-01T12:33:59Z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47b4d19f-92df-4403-86dd-571253390001</vt:lpwstr>
  </property>
  <property fmtid="{D5CDD505-2E9C-101B-9397-08002B2CF9AE}" pid="8" name="MSIP_Label_ea60d57e-af5b-4752-ac57-3e4f28ca11dc_ContentBits">
    <vt:lpwstr>0</vt:lpwstr>
  </property>
</Properties>
</file>