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1" r:id="rId1"/>
  </p:sldMasterIdLst>
  <p:notesMasterIdLst>
    <p:notesMasterId r:id="rId4"/>
  </p:notesMasterIdLst>
  <p:sldIdLst>
    <p:sldId id="260" r:id="rId2"/>
    <p:sldId id="262" r:id="rId3"/>
  </p:sldIdLst>
  <p:sldSz cx="6948488" cy="100441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E389"/>
    <a:srgbClr val="0000A2"/>
    <a:srgbClr val="000092"/>
    <a:srgbClr val="000066"/>
    <a:srgbClr val="0000CC"/>
    <a:srgbClr val="0066FF"/>
    <a:srgbClr val="FF9933"/>
    <a:srgbClr val="FF66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98" autoAdjust="0"/>
    <p:restoredTop sz="94660"/>
  </p:normalViewPr>
  <p:slideViewPr>
    <p:cSldViewPr snapToGrid="0">
      <p:cViewPr varScale="1">
        <p:scale>
          <a:sx n="73" d="100"/>
          <a:sy n="73" d="100"/>
        </p:scale>
        <p:origin x="30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21" tIns="45710" rIns="91421"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21" tIns="45710" rIns="91421" bIns="45710" rtlCol="0"/>
          <a:lstStyle>
            <a:lvl1pPr algn="r">
              <a:defRPr sz="1200"/>
            </a:lvl1pPr>
          </a:lstStyle>
          <a:p>
            <a:fld id="{8C2A228B-7F94-43A3-B81B-BF2FF2A46E30}" type="datetimeFigureOut">
              <a:rPr kumimoji="1" lang="ja-JP" altLang="en-US" smtClean="0"/>
              <a:t>2025/6/23</a:t>
            </a:fld>
            <a:endParaRPr kumimoji="1" lang="ja-JP" altLang="en-US"/>
          </a:p>
        </p:txBody>
      </p:sp>
      <p:sp>
        <p:nvSpPr>
          <p:cNvPr id="4" name="スライド イメージ プレースホルダー 3"/>
          <p:cNvSpPr>
            <a:spLocks noGrp="1" noRot="1" noChangeAspect="1"/>
          </p:cNvSpPr>
          <p:nvPr>
            <p:ph type="sldImg" idx="2"/>
          </p:nvPr>
        </p:nvSpPr>
        <p:spPr>
          <a:xfrm>
            <a:off x="2244725" y="1243013"/>
            <a:ext cx="2317750" cy="3354387"/>
          </a:xfrm>
          <a:prstGeom prst="rect">
            <a:avLst/>
          </a:prstGeom>
          <a:noFill/>
          <a:ln w="12700">
            <a:solidFill>
              <a:prstClr val="black"/>
            </a:solidFill>
          </a:ln>
        </p:spPr>
        <p:txBody>
          <a:bodyPr vert="horz" lIns="91421" tIns="45710" rIns="91421" bIns="45710" rtlCol="0" anchor="ctr"/>
          <a:lstStyle/>
          <a:p>
            <a:endParaRPr lang="ja-JP" altLang="en-US"/>
          </a:p>
        </p:txBody>
      </p:sp>
      <p:sp>
        <p:nvSpPr>
          <p:cNvPr id="5" name="ノート プレースホルダー 4"/>
          <p:cNvSpPr>
            <a:spLocks noGrp="1"/>
          </p:cNvSpPr>
          <p:nvPr>
            <p:ph type="body" sz="quarter" idx="3"/>
          </p:nvPr>
        </p:nvSpPr>
        <p:spPr>
          <a:xfrm>
            <a:off x="681039" y="4783140"/>
            <a:ext cx="5445125" cy="3913187"/>
          </a:xfrm>
          <a:prstGeom prst="rect">
            <a:avLst/>
          </a:prstGeom>
        </p:spPr>
        <p:txBody>
          <a:bodyPr vert="horz" lIns="91421" tIns="45710" rIns="91421" bIns="457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21" tIns="45710" rIns="91421"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21" tIns="45710" rIns="91421" bIns="45710" rtlCol="0" anchor="b"/>
          <a:lstStyle>
            <a:lvl1pPr algn="r">
              <a:defRPr sz="1200"/>
            </a:lvl1pPr>
          </a:lstStyle>
          <a:p>
            <a:fld id="{AE068070-45DF-44E0-8F46-58C7D3DA0951}" type="slidenum">
              <a:rPr kumimoji="1" lang="ja-JP" altLang="en-US" smtClean="0"/>
              <a:t>‹#›</a:t>
            </a:fld>
            <a:endParaRPr kumimoji="1" lang="ja-JP" altLang="en-US"/>
          </a:p>
        </p:txBody>
      </p:sp>
    </p:spTree>
    <p:extLst>
      <p:ext uri="{BB962C8B-B14F-4D97-AF65-F5344CB8AC3E}">
        <p14:creationId xmlns:p14="http://schemas.microsoft.com/office/powerpoint/2010/main" val="31119427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68561" y="1643794"/>
            <a:ext cx="5211366" cy="3496839"/>
          </a:xfrm>
        </p:spPr>
        <p:txBody>
          <a:bodyPr anchor="b"/>
          <a:lstStyle>
            <a:lvl1pPr algn="ctr">
              <a:defRPr sz="3419"/>
            </a:lvl1pPr>
          </a:lstStyle>
          <a:p>
            <a:r>
              <a:rPr kumimoji="1" lang="ja-JP" altLang="en-US"/>
              <a:t>マスター タイトルの書式設定</a:t>
            </a:r>
          </a:p>
        </p:txBody>
      </p:sp>
      <p:sp>
        <p:nvSpPr>
          <p:cNvPr id="3" name="サブタイトル 2"/>
          <p:cNvSpPr>
            <a:spLocks noGrp="1"/>
          </p:cNvSpPr>
          <p:nvPr>
            <p:ph type="subTitle" idx="1"/>
          </p:nvPr>
        </p:nvSpPr>
        <p:spPr>
          <a:xfrm>
            <a:off x="868561" y="5275485"/>
            <a:ext cx="5211366" cy="2425002"/>
          </a:xfrm>
        </p:spPr>
        <p:txBody>
          <a:bodyPr/>
          <a:lstStyle>
            <a:lvl1pPr marL="0" indent="0" algn="ctr">
              <a:buNone/>
              <a:defRPr sz="1368"/>
            </a:lvl1pPr>
            <a:lvl2pPr marL="260558" indent="0" algn="ctr">
              <a:buNone/>
              <a:defRPr sz="1140"/>
            </a:lvl2pPr>
            <a:lvl3pPr marL="521117" indent="0" algn="ctr">
              <a:buNone/>
              <a:defRPr sz="1026"/>
            </a:lvl3pPr>
            <a:lvl4pPr marL="781675" indent="0" algn="ctr">
              <a:buNone/>
              <a:defRPr sz="912"/>
            </a:lvl4pPr>
            <a:lvl5pPr marL="1042233" indent="0" algn="ctr">
              <a:buNone/>
              <a:defRPr sz="912"/>
            </a:lvl5pPr>
            <a:lvl6pPr marL="1302791" indent="0" algn="ctr">
              <a:buNone/>
              <a:defRPr sz="912"/>
            </a:lvl6pPr>
            <a:lvl7pPr marL="1563350" indent="0" algn="ctr">
              <a:buNone/>
              <a:defRPr sz="912"/>
            </a:lvl7pPr>
            <a:lvl8pPr marL="1823908" indent="0" algn="ctr">
              <a:buNone/>
              <a:defRPr sz="912"/>
            </a:lvl8pPr>
            <a:lvl9pPr marL="2084466" indent="0" algn="ctr">
              <a:buNone/>
              <a:defRPr sz="91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2378EC4-7109-4ECA-B67C-5699BE46BDF5}"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64441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378EC4-7109-4ECA-B67C-5699BE46BDF5}"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3469032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512" y="534756"/>
            <a:ext cx="1498268" cy="851192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7709" y="534756"/>
            <a:ext cx="4407947" cy="851192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378EC4-7109-4ECA-B67C-5699BE46BDF5}"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2656371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378EC4-7109-4ECA-B67C-5699BE46BDF5}"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269955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74089" y="2504055"/>
            <a:ext cx="5993071" cy="4178071"/>
          </a:xfrm>
        </p:spPr>
        <p:txBody>
          <a:bodyPr anchor="b"/>
          <a:lstStyle>
            <a:lvl1pPr>
              <a:defRPr sz="3419"/>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74089" y="6721652"/>
            <a:ext cx="5993071" cy="2197149"/>
          </a:xfrm>
        </p:spPr>
        <p:txBody>
          <a:bodyPr/>
          <a:lstStyle>
            <a:lvl1pPr marL="0" indent="0">
              <a:buNone/>
              <a:defRPr sz="1368">
                <a:solidFill>
                  <a:schemeClr val="tx1">
                    <a:tint val="75000"/>
                  </a:schemeClr>
                </a:solidFill>
              </a:defRPr>
            </a:lvl1pPr>
            <a:lvl2pPr marL="260558" indent="0">
              <a:buNone/>
              <a:defRPr sz="1140">
                <a:solidFill>
                  <a:schemeClr val="tx1">
                    <a:tint val="75000"/>
                  </a:schemeClr>
                </a:solidFill>
              </a:defRPr>
            </a:lvl2pPr>
            <a:lvl3pPr marL="521117" indent="0">
              <a:buNone/>
              <a:defRPr sz="1026">
                <a:solidFill>
                  <a:schemeClr val="tx1">
                    <a:tint val="75000"/>
                  </a:schemeClr>
                </a:solidFill>
              </a:defRPr>
            </a:lvl3pPr>
            <a:lvl4pPr marL="781675" indent="0">
              <a:buNone/>
              <a:defRPr sz="912">
                <a:solidFill>
                  <a:schemeClr val="tx1">
                    <a:tint val="75000"/>
                  </a:schemeClr>
                </a:solidFill>
              </a:defRPr>
            </a:lvl4pPr>
            <a:lvl5pPr marL="1042233" indent="0">
              <a:buNone/>
              <a:defRPr sz="912">
                <a:solidFill>
                  <a:schemeClr val="tx1">
                    <a:tint val="75000"/>
                  </a:schemeClr>
                </a:solidFill>
              </a:defRPr>
            </a:lvl5pPr>
            <a:lvl6pPr marL="1302791" indent="0">
              <a:buNone/>
              <a:defRPr sz="912">
                <a:solidFill>
                  <a:schemeClr val="tx1">
                    <a:tint val="75000"/>
                  </a:schemeClr>
                </a:solidFill>
              </a:defRPr>
            </a:lvl6pPr>
            <a:lvl7pPr marL="1563350" indent="0">
              <a:buNone/>
              <a:defRPr sz="912">
                <a:solidFill>
                  <a:schemeClr val="tx1">
                    <a:tint val="75000"/>
                  </a:schemeClr>
                </a:solidFill>
              </a:defRPr>
            </a:lvl7pPr>
            <a:lvl8pPr marL="1823908" indent="0">
              <a:buNone/>
              <a:defRPr sz="912">
                <a:solidFill>
                  <a:schemeClr val="tx1">
                    <a:tint val="75000"/>
                  </a:schemeClr>
                </a:solidFill>
              </a:defRPr>
            </a:lvl8pPr>
            <a:lvl9pPr marL="2084466" indent="0">
              <a:buNone/>
              <a:defRPr sz="91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2378EC4-7109-4ECA-B67C-5699BE46BDF5}"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632333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7709" y="2673780"/>
            <a:ext cx="2953107" cy="637289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517672" y="2673780"/>
            <a:ext cx="2953107" cy="637289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2378EC4-7109-4ECA-B67C-5699BE46BDF5}" type="datetimeFigureOut">
              <a:rPr kumimoji="1" lang="ja-JP" altLang="en-US" smtClean="0"/>
              <a:t>2025/6/23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365372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8614" y="534757"/>
            <a:ext cx="5993071" cy="1941398"/>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8614" y="2462203"/>
            <a:ext cx="2939536" cy="1206688"/>
          </a:xfrm>
        </p:spPr>
        <p:txBody>
          <a:bodyPr anchor="b"/>
          <a:lstStyle>
            <a:lvl1pPr marL="0" indent="0">
              <a:buNone/>
              <a:defRPr sz="1368" b="1"/>
            </a:lvl1pPr>
            <a:lvl2pPr marL="260558" indent="0">
              <a:buNone/>
              <a:defRPr sz="1140" b="1"/>
            </a:lvl2pPr>
            <a:lvl3pPr marL="521117" indent="0">
              <a:buNone/>
              <a:defRPr sz="1026" b="1"/>
            </a:lvl3pPr>
            <a:lvl4pPr marL="781675" indent="0">
              <a:buNone/>
              <a:defRPr sz="912" b="1"/>
            </a:lvl4pPr>
            <a:lvl5pPr marL="1042233" indent="0">
              <a:buNone/>
              <a:defRPr sz="912" b="1"/>
            </a:lvl5pPr>
            <a:lvl6pPr marL="1302791" indent="0">
              <a:buNone/>
              <a:defRPr sz="912" b="1"/>
            </a:lvl6pPr>
            <a:lvl7pPr marL="1563350" indent="0">
              <a:buNone/>
              <a:defRPr sz="912" b="1"/>
            </a:lvl7pPr>
            <a:lvl8pPr marL="1823908" indent="0">
              <a:buNone/>
              <a:defRPr sz="912" b="1"/>
            </a:lvl8pPr>
            <a:lvl9pPr marL="2084466" indent="0">
              <a:buNone/>
              <a:defRPr sz="91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8614" y="3668891"/>
            <a:ext cx="2939536" cy="539638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517672" y="2462203"/>
            <a:ext cx="2954012" cy="1206688"/>
          </a:xfrm>
        </p:spPr>
        <p:txBody>
          <a:bodyPr anchor="b"/>
          <a:lstStyle>
            <a:lvl1pPr marL="0" indent="0">
              <a:buNone/>
              <a:defRPr sz="1368" b="1"/>
            </a:lvl1pPr>
            <a:lvl2pPr marL="260558" indent="0">
              <a:buNone/>
              <a:defRPr sz="1140" b="1"/>
            </a:lvl2pPr>
            <a:lvl3pPr marL="521117" indent="0">
              <a:buNone/>
              <a:defRPr sz="1026" b="1"/>
            </a:lvl3pPr>
            <a:lvl4pPr marL="781675" indent="0">
              <a:buNone/>
              <a:defRPr sz="912" b="1"/>
            </a:lvl4pPr>
            <a:lvl5pPr marL="1042233" indent="0">
              <a:buNone/>
              <a:defRPr sz="912" b="1"/>
            </a:lvl5pPr>
            <a:lvl6pPr marL="1302791" indent="0">
              <a:buNone/>
              <a:defRPr sz="912" b="1"/>
            </a:lvl6pPr>
            <a:lvl7pPr marL="1563350" indent="0">
              <a:buNone/>
              <a:defRPr sz="912" b="1"/>
            </a:lvl7pPr>
            <a:lvl8pPr marL="1823908" indent="0">
              <a:buNone/>
              <a:defRPr sz="912" b="1"/>
            </a:lvl8pPr>
            <a:lvl9pPr marL="2084466" indent="0">
              <a:buNone/>
              <a:defRPr sz="91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517672" y="3668891"/>
            <a:ext cx="2954012" cy="539638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2378EC4-7109-4ECA-B67C-5699BE46BDF5}" type="datetimeFigureOut">
              <a:rPr kumimoji="1" lang="ja-JP" altLang="en-US" smtClean="0"/>
              <a:t>2025/6/23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4127748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378EC4-7109-4ECA-B67C-5699BE46BDF5}" type="datetimeFigureOut">
              <a:rPr kumimoji="1" lang="ja-JP" altLang="en-US" smtClean="0"/>
              <a:t>2025/6/23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2372467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378EC4-7109-4ECA-B67C-5699BE46BDF5}" type="datetimeFigureOut">
              <a:rPr kumimoji="1" lang="ja-JP" altLang="en-US" smtClean="0"/>
              <a:t>2025/6/23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126388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8614" y="669608"/>
            <a:ext cx="2241068" cy="2343626"/>
          </a:xfrm>
        </p:spPr>
        <p:txBody>
          <a:bodyPr anchor="b"/>
          <a:lstStyle>
            <a:lvl1pPr>
              <a:defRPr sz="1824"/>
            </a:lvl1pPr>
          </a:lstStyle>
          <a:p>
            <a:r>
              <a:rPr kumimoji="1" lang="ja-JP" altLang="en-US"/>
              <a:t>マスター タイトルの書式設定</a:t>
            </a:r>
          </a:p>
        </p:txBody>
      </p:sp>
      <p:sp>
        <p:nvSpPr>
          <p:cNvPr id="3" name="コンテンツ プレースホルダー 2"/>
          <p:cNvSpPr>
            <a:spLocks noGrp="1"/>
          </p:cNvSpPr>
          <p:nvPr>
            <p:ph idx="1"/>
          </p:nvPr>
        </p:nvSpPr>
        <p:spPr>
          <a:xfrm>
            <a:off x="2954012" y="1446167"/>
            <a:ext cx="3517672" cy="7137830"/>
          </a:xfrm>
        </p:spPr>
        <p:txBody>
          <a:bodyPr/>
          <a:lstStyle>
            <a:lvl1pPr>
              <a:defRPr sz="1824"/>
            </a:lvl1pPr>
            <a:lvl2pPr>
              <a:defRPr sz="1596"/>
            </a:lvl2pPr>
            <a:lvl3pPr>
              <a:defRPr sz="1368"/>
            </a:lvl3pPr>
            <a:lvl4pPr>
              <a:defRPr sz="1140"/>
            </a:lvl4pPr>
            <a:lvl5pPr>
              <a:defRPr sz="1140"/>
            </a:lvl5pPr>
            <a:lvl6pPr>
              <a:defRPr sz="1140"/>
            </a:lvl6pPr>
            <a:lvl7pPr>
              <a:defRPr sz="1140"/>
            </a:lvl7pPr>
            <a:lvl8pPr>
              <a:defRPr sz="1140"/>
            </a:lvl8pPr>
            <a:lvl9pPr>
              <a:defRPr sz="11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8614" y="3013234"/>
            <a:ext cx="2241068" cy="5582389"/>
          </a:xfrm>
        </p:spPr>
        <p:txBody>
          <a:bodyPr/>
          <a:lstStyle>
            <a:lvl1pPr marL="0" indent="0">
              <a:buNone/>
              <a:defRPr sz="912"/>
            </a:lvl1pPr>
            <a:lvl2pPr marL="260558" indent="0">
              <a:buNone/>
              <a:defRPr sz="798"/>
            </a:lvl2pPr>
            <a:lvl3pPr marL="521117" indent="0">
              <a:buNone/>
              <a:defRPr sz="684"/>
            </a:lvl3pPr>
            <a:lvl4pPr marL="781675" indent="0">
              <a:buNone/>
              <a:defRPr sz="570"/>
            </a:lvl4pPr>
            <a:lvl5pPr marL="1042233" indent="0">
              <a:buNone/>
              <a:defRPr sz="570"/>
            </a:lvl5pPr>
            <a:lvl6pPr marL="1302791" indent="0">
              <a:buNone/>
              <a:defRPr sz="570"/>
            </a:lvl6pPr>
            <a:lvl7pPr marL="1563350" indent="0">
              <a:buNone/>
              <a:defRPr sz="570"/>
            </a:lvl7pPr>
            <a:lvl8pPr marL="1823908" indent="0">
              <a:buNone/>
              <a:defRPr sz="570"/>
            </a:lvl8pPr>
            <a:lvl9pPr marL="2084466" indent="0">
              <a:buNone/>
              <a:defRPr sz="57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2378EC4-7109-4ECA-B67C-5699BE46BDF5}" type="datetimeFigureOut">
              <a:rPr kumimoji="1" lang="ja-JP" altLang="en-US" smtClean="0"/>
              <a:t>2025/6/23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3430969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8614" y="669608"/>
            <a:ext cx="2241068" cy="2343626"/>
          </a:xfrm>
        </p:spPr>
        <p:txBody>
          <a:bodyPr anchor="b"/>
          <a:lstStyle>
            <a:lvl1pPr>
              <a:defRPr sz="1824"/>
            </a:lvl1pPr>
          </a:lstStyle>
          <a:p>
            <a:r>
              <a:rPr kumimoji="1" lang="ja-JP" altLang="en-US"/>
              <a:t>マスター タイトルの書式設定</a:t>
            </a:r>
          </a:p>
        </p:txBody>
      </p:sp>
      <p:sp>
        <p:nvSpPr>
          <p:cNvPr id="3" name="図プレースホルダー 2"/>
          <p:cNvSpPr>
            <a:spLocks noGrp="1"/>
          </p:cNvSpPr>
          <p:nvPr>
            <p:ph type="pic" idx="1"/>
          </p:nvPr>
        </p:nvSpPr>
        <p:spPr>
          <a:xfrm>
            <a:off x="2954012" y="1446167"/>
            <a:ext cx="3517672" cy="7137830"/>
          </a:xfrm>
        </p:spPr>
        <p:txBody>
          <a:bodyPr/>
          <a:lstStyle>
            <a:lvl1pPr marL="0" indent="0">
              <a:buNone/>
              <a:defRPr sz="1824"/>
            </a:lvl1pPr>
            <a:lvl2pPr marL="260558" indent="0">
              <a:buNone/>
              <a:defRPr sz="1596"/>
            </a:lvl2pPr>
            <a:lvl3pPr marL="521117" indent="0">
              <a:buNone/>
              <a:defRPr sz="1368"/>
            </a:lvl3pPr>
            <a:lvl4pPr marL="781675" indent="0">
              <a:buNone/>
              <a:defRPr sz="1140"/>
            </a:lvl4pPr>
            <a:lvl5pPr marL="1042233" indent="0">
              <a:buNone/>
              <a:defRPr sz="1140"/>
            </a:lvl5pPr>
            <a:lvl6pPr marL="1302791" indent="0">
              <a:buNone/>
              <a:defRPr sz="1140"/>
            </a:lvl6pPr>
            <a:lvl7pPr marL="1563350" indent="0">
              <a:buNone/>
              <a:defRPr sz="1140"/>
            </a:lvl7pPr>
            <a:lvl8pPr marL="1823908" indent="0">
              <a:buNone/>
              <a:defRPr sz="1140"/>
            </a:lvl8pPr>
            <a:lvl9pPr marL="2084466" indent="0">
              <a:buNone/>
              <a:defRPr sz="1140"/>
            </a:lvl9pPr>
          </a:lstStyle>
          <a:p>
            <a:endParaRPr kumimoji="1" lang="ja-JP" altLang="en-US"/>
          </a:p>
        </p:txBody>
      </p:sp>
      <p:sp>
        <p:nvSpPr>
          <p:cNvPr id="4" name="テキスト プレースホルダー 3"/>
          <p:cNvSpPr>
            <a:spLocks noGrp="1"/>
          </p:cNvSpPr>
          <p:nvPr>
            <p:ph type="body" sz="half" idx="2"/>
          </p:nvPr>
        </p:nvSpPr>
        <p:spPr>
          <a:xfrm>
            <a:off x="478614" y="3013234"/>
            <a:ext cx="2241068" cy="5582389"/>
          </a:xfrm>
        </p:spPr>
        <p:txBody>
          <a:bodyPr/>
          <a:lstStyle>
            <a:lvl1pPr marL="0" indent="0">
              <a:buNone/>
              <a:defRPr sz="912"/>
            </a:lvl1pPr>
            <a:lvl2pPr marL="260558" indent="0">
              <a:buNone/>
              <a:defRPr sz="798"/>
            </a:lvl2pPr>
            <a:lvl3pPr marL="521117" indent="0">
              <a:buNone/>
              <a:defRPr sz="684"/>
            </a:lvl3pPr>
            <a:lvl4pPr marL="781675" indent="0">
              <a:buNone/>
              <a:defRPr sz="570"/>
            </a:lvl4pPr>
            <a:lvl5pPr marL="1042233" indent="0">
              <a:buNone/>
              <a:defRPr sz="570"/>
            </a:lvl5pPr>
            <a:lvl6pPr marL="1302791" indent="0">
              <a:buNone/>
              <a:defRPr sz="570"/>
            </a:lvl6pPr>
            <a:lvl7pPr marL="1563350" indent="0">
              <a:buNone/>
              <a:defRPr sz="570"/>
            </a:lvl7pPr>
            <a:lvl8pPr marL="1823908" indent="0">
              <a:buNone/>
              <a:defRPr sz="570"/>
            </a:lvl8pPr>
            <a:lvl9pPr marL="2084466" indent="0">
              <a:buNone/>
              <a:defRPr sz="57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2378EC4-7109-4ECA-B67C-5699BE46BDF5}" type="datetimeFigureOut">
              <a:rPr kumimoji="1" lang="ja-JP" altLang="en-US" smtClean="0"/>
              <a:t>2025/6/23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2873527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7709" y="534757"/>
            <a:ext cx="5993071" cy="194139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7709" y="2673780"/>
            <a:ext cx="5993071" cy="637289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7708" y="9309405"/>
            <a:ext cx="1563410" cy="534756"/>
          </a:xfrm>
          <a:prstGeom prst="rect">
            <a:avLst/>
          </a:prstGeom>
        </p:spPr>
        <p:txBody>
          <a:bodyPr vert="horz" lIns="91440" tIns="45720" rIns="91440" bIns="45720" rtlCol="0" anchor="ctr"/>
          <a:lstStyle>
            <a:lvl1pPr algn="l">
              <a:defRPr sz="684">
                <a:solidFill>
                  <a:schemeClr val="tx1">
                    <a:tint val="75000"/>
                  </a:schemeClr>
                </a:solidFill>
              </a:defRPr>
            </a:lvl1pPr>
          </a:lstStyle>
          <a:p>
            <a:fld id="{12378EC4-7109-4ECA-B67C-5699BE46BDF5}" type="datetimeFigureOut">
              <a:rPr kumimoji="1" lang="ja-JP" altLang="en-US" smtClean="0"/>
              <a:t>2025/6/23</a:t>
            </a:fld>
            <a:endParaRPr kumimoji="1" lang="ja-JP" altLang="en-US"/>
          </a:p>
        </p:txBody>
      </p:sp>
      <p:sp>
        <p:nvSpPr>
          <p:cNvPr id="5" name="フッター プレースホルダー 4"/>
          <p:cNvSpPr>
            <a:spLocks noGrp="1"/>
          </p:cNvSpPr>
          <p:nvPr>
            <p:ph type="ftr" sz="quarter" idx="3"/>
          </p:nvPr>
        </p:nvSpPr>
        <p:spPr>
          <a:xfrm>
            <a:off x="2301687" y="9309405"/>
            <a:ext cx="2345115" cy="534756"/>
          </a:xfrm>
          <a:prstGeom prst="rect">
            <a:avLst/>
          </a:prstGeom>
        </p:spPr>
        <p:txBody>
          <a:bodyPr vert="horz" lIns="91440" tIns="45720" rIns="91440" bIns="45720" rtlCol="0" anchor="ctr"/>
          <a:lstStyle>
            <a:lvl1pPr algn="ctr">
              <a:defRPr sz="68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07370" y="9309405"/>
            <a:ext cx="1563410" cy="534756"/>
          </a:xfrm>
          <a:prstGeom prst="rect">
            <a:avLst/>
          </a:prstGeom>
        </p:spPr>
        <p:txBody>
          <a:bodyPr vert="horz" lIns="91440" tIns="45720" rIns="91440" bIns="45720" rtlCol="0" anchor="ctr"/>
          <a:lstStyle>
            <a:lvl1pPr algn="r">
              <a:defRPr sz="684">
                <a:solidFill>
                  <a:schemeClr val="tx1">
                    <a:tint val="75000"/>
                  </a:schemeClr>
                </a:solidFill>
              </a:defRPr>
            </a:lvl1p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4063160855"/>
      </p:ext>
    </p:extLst>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Lst>
  <p:txStyles>
    <p:titleStyle>
      <a:lvl1pPr algn="l" defTabSz="521117" rtl="0" eaLnBrk="1" latinLnBrk="0" hangingPunct="1">
        <a:lnSpc>
          <a:spcPct val="90000"/>
        </a:lnSpc>
        <a:spcBef>
          <a:spcPct val="0"/>
        </a:spcBef>
        <a:buNone/>
        <a:defRPr kumimoji="1" sz="2508" kern="1200">
          <a:solidFill>
            <a:schemeClr val="tx1"/>
          </a:solidFill>
          <a:latin typeface="+mj-lt"/>
          <a:ea typeface="+mj-ea"/>
          <a:cs typeface="+mj-cs"/>
        </a:defRPr>
      </a:lvl1pPr>
    </p:titleStyle>
    <p:bodyStyle>
      <a:lvl1pPr marL="130279" indent="-130279" algn="l" defTabSz="521117" rtl="0" eaLnBrk="1" latinLnBrk="0" hangingPunct="1">
        <a:lnSpc>
          <a:spcPct val="90000"/>
        </a:lnSpc>
        <a:spcBef>
          <a:spcPts val="570"/>
        </a:spcBef>
        <a:buFont typeface="Arial" panose="020B0604020202020204" pitchFamily="34" charset="0"/>
        <a:buChar char="•"/>
        <a:defRPr kumimoji="1" sz="1596" kern="1200">
          <a:solidFill>
            <a:schemeClr val="tx1"/>
          </a:solidFill>
          <a:latin typeface="+mn-lt"/>
          <a:ea typeface="+mn-ea"/>
          <a:cs typeface="+mn-cs"/>
        </a:defRPr>
      </a:lvl1pPr>
      <a:lvl2pPr marL="390837" indent="-130279" algn="l" defTabSz="521117" rtl="0" eaLnBrk="1" latinLnBrk="0" hangingPunct="1">
        <a:lnSpc>
          <a:spcPct val="90000"/>
        </a:lnSpc>
        <a:spcBef>
          <a:spcPts val="285"/>
        </a:spcBef>
        <a:buFont typeface="Arial" panose="020B0604020202020204" pitchFamily="34" charset="0"/>
        <a:buChar char="•"/>
        <a:defRPr kumimoji="1" sz="1368" kern="1200">
          <a:solidFill>
            <a:schemeClr val="tx1"/>
          </a:solidFill>
          <a:latin typeface="+mn-lt"/>
          <a:ea typeface="+mn-ea"/>
          <a:cs typeface="+mn-cs"/>
        </a:defRPr>
      </a:lvl2pPr>
      <a:lvl3pPr marL="651396" indent="-130279" algn="l" defTabSz="521117" rtl="0" eaLnBrk="1" latinLnBrk="0" hangingPunct="1">
        <a:lnSpc>
          <a:spcPct val="90000"/>
        </a:lnSpc>
        <a:spcBef>
          <a:spcPts val="285"/>
        </a:spcBef>
        <a:buFont typeface="Arial" panose="020B0604020202020204" pitchFamily="34" charset="0"/>
        <a:buChar char="•"/>
        <a:defRPr kumimoji="1" sz="1140" kern="1200">
          <a:solidFill>
            <a:schemeClr val="tx1"/>
          </a:solidFill>
          <a:latin typeface="+mn-lt"/>
          <a:ea typeface="+mn-ea"/>
          <a:cs typeface="+mn-cs"/>
        </a:defRPr>
      </a:lvl3pPr>
      <a:lvl4pPr marL="911954" indent="-130279" algn="l" defTabSz="521117" rtl="0" eaLnBrk="1" latinLnBrk="0" hangingPunct="1">
        <a:lnSpc>
          <a:spcPct val="90000"/>
        </a:lnSpc>
        <a:spcBef>
          <a:spcPts val="285"/>
        </a:spcBef>
        <a:buFont typeface="Arial" panose="020B0604020202020204" pitchFamily="34" charset="0"/>
        <a:buChar char="•"/>
        <a:defRPr kumimoji="1" sz="1026" kern="1200">
          <a:solidFill>
            <a:schemeClr val="tx1"/>
          </a:solidFill>
          <a:latin typeface="+mn-lt"/>
          <a:ea typeface="+mn-ea"/>
          <a:cs typeface="+mn-cs"/>
        </a:defRPr>
      </a:lvl4pPr>
      <a:lvl5pPr marL="1172512" indent="-130279" algn="l" defTabSz="521117" rtl="0" eaLnBrk="1" latinLnBrk="0" hangingPunct="1">
        <a:lnSpc>
          <a:spcPct val="90000"/>
        </a:lnSpc>
        <a:spcBef>
          <a:spcPts val="285"/>
        </a:spcBef>
        <a:buFont typeface="Arial" panose="020B0604020202020204" pitchFamily="34" charset="0"/>
        <a:buChar char="•"/>
        <a:defRPr kumimoji="1" sz="1026" kern="1200">
          <a:solidFill>
            <a:schemeClr val="tx1"/>
          </a:solidFill>
          <a:latin typeface="+mn-lt"/>
          <a:ea typeface="+mn-ea"/>
          <a:cs typeface="+mn-cs"/>
        </a:defRPr>
      </a:lvl5pPr>
      <a:lvl6pPr marL="1433071" indent="-130279" algn="l" defTabSz="521117" rtl="0" eaLnBrk="1" latinLnBrk="0" hangingPunct="1">
        <a:lnSpc>
          <a:spcPct val="90000"/>
        </a:lnSpc>
        <a:spcBef>
          <a:spcPts val="285"/>
        </a:spcBef>
        <a:buFont typeface="Arial" panose="020B0604020202020204" pitchFamily="34" charset="0"/>
        <a:buChar char="•"/>
        <a:defRPr kumimoji="1" sz="1026" kern="1200">
          <a:solidFill>
            <a:schemeClr val="tx1"/>
          </a:solidFill>
          <a:latin typeface="+mn-lt"/>
          <a:ea typeface="+mn-ea"/>
          <a:cs typeface="+mn-cs"/>
        </a:defRPr>
      </a:lvl6pPr>
      <a:lvl7pPr marL="1693629" indent="-130279" algn="l" defTabSz="521117" rtl="0" eaLnBrk="1" latinLnBrk="0" hangingPunct="1">
        <a:lnSpc>
          <a:spcPct val="90000"/>
        </a:lnSpc>
        <a:spcBef>
          <a:spcPts val="285"/>
        </a:spcBef>
        <a:buFont typeface="Arial" panose="020B0604020202020204" pitchFamily="34" charset="0"/>
        <a:buChar char="•"/>
        <a:defRPr kumimoji="1" sz="1026" kern="1200">
          <a:solidFill>
            <a:schemeClr val="tx1"/>
          </a:solidFill>
          <a:latin typeface="+mn-lt"/>
          <a:ea typeface="+mn-ea"/>
          <a:cs typeface="+mn-cs"/>
        </a:defRPr>
      </a:lvl7pPr>
      <a:lvl8pPr marL="1954187" indent="-130279" algn="l" defTabSz="521117" rtl="0" eaLnBrk="1" latinLnBrk="0" hangingPunct="1">
        <a:lnSpc>
          <a:spcPct val="90000"/>
        </a:lnSpc>
        <a:spcBef>
          <a:spcPts val="285"/>
        </a:spcBef>
        <a:buFont typeface="Arial" panose="020B0604020202020204" pitchFamily="34" charset="0"/>
        <a:buChar char="•"/>
        <a:defRPr kumimoji="1" sz="1026" kern="1200">
          <a:solidFill>
            <a:schemeClr val="tx1"/>
          </a:solidFill>
          <a:latin typeface="+mn-lt"/>
          <a:ea typeface="+mn-ea"/>
          <a:cs typeface="+mn-cs"/>
        </a:defRPr>
      </a:lvl8pPr>
      <a:lvl9pPr marL="2214745" indent="-130279" algn="l" defTabSz="521117" rtl="0" eaLnBrk="1" latinLnBrk="0" hangingPunct="1">
        <a:lnSpc>
          <a:spcPct val="90000"/>
        </a:lnSpc>
        <a:spcBef>
          <a:spcPts val="285"/>
        </a:spcBef>
        <a:buFont typeface="Arial" panose="020B0604020202020204" pitchFamily="34" charset="0"/>
        <a:buChar char="•"/>
        <a:defRPr kumimoji="1" sz="1026" kern="1200">
          <a:solidFill>
            <a:schemeClr val="tx1"/>
          </a:solidFill>
          <a:latin typeface="+mn-lt"/>
          <a:ea typeface="+mn-ea"/>
          <a:cs typeface="+mn-cs"/>
        </a:defRPr>
      </a:lvl9pPr>
    </p:bodyStyle>
    <p:otherStyle>
      <a:defPPr>
        <a:defRPr lang="ja-JP"/>
      </a:defPPr>
      <a:lvl1pPr marL="0" algn="l" defTabSz="521117" rtl="0" eaLnBrk="1" latinLnBrk="0" hangingPunct="1">
        <a:defRPr kumimoji="1" sz="1026" kern="1200">
          <a:solidFill>
            <a:schemeClr val="tx1"/>
          </a:solidFill>
          <a:latin typeface="+mn-lt"/>
          <a:ea typeface="+mn-ea"/>
          <a:cs typeface="+mn-cs"/>
        </a:defRPr>
      </a:lvl1pPr>
      <a:lvl2pPr marL="260558" algn="l" defTabSz="521117" rtl="0" eaLnBrk="1" latinLnBrk="0" hangingPunct="1">
        <a:defRPr kumimoji="1" sz="1026" kern="1200">
          <a:solidFill>
            <a:schemeClr val="tx1"/>
          </a:solidFill>
          <a:latin typeface="+mn-lt"/>
          <a:ea typeface="+mn-ea"/>
          <a:cs typeface="+mn-cs"/>
        </a:defRPr>
      </a:lvl2pPr>
      <a:lvl3pPr marL="521117" algn="l" defTabSz="521117" rtl="0" eaLnBrk="1" latinLnBrk="0" hangingPunct="1">
        <a:defRPr kumimoji="1" sz="1026" kern="1200">
          <a:solidFill>
            <a:schemeClr val="tx1"/>
          </a:solidFill>
          <a:latin typeface="+mn-lt"/>
          <a:ea typeface="+mn-ea"/>
          <a:cs typeface="+mn-cs"/>
        </a:defRPr>
      </a:lvl3pPr>
      <a:lvl4pPr marL="781675" algn="l" defTabSz="521117" rtl="0" eaLnBrk="1" latinLnBrk="0" hangingPunct="1">
        <a:defRPr kumimoji="1" sz="1026" kern="1200">
          <a:solidFill>
            <a:schemeClr val="tx1"/>
          </a:solidFill>
          <a:latin typeface="+mn-lt"/>
          <a:ea typeface="+mn-ea"/>
          <a:cs typeface="+mn-cs"/>
        </a:defRPr>
      </a:lvl4pPr>
      <a:lvl5pPr marL="1042233" algn="l" defTabSz="521117" rtl="0" eaLnBrk="1" latinLnBrk="0" hangingPunct="1">
        <a:defRPr kumimoji="1" sz="1026" kern="1200">
          <a:solidFill>
            <a:schemeClr val="tx1"/>
          </a:solidFill>
          <a:latin typeface="+mn-lt"/>
          <a:ea typeface="+mn-ea"/>
          <a:cs typeface="+mn-cs"/>
        </a:defRPr>
      </a:lvl5pPr>
      <a:lvl6pPr marL="1302791" algn="l" defTabSz="521117" rtl="0" eaLnBrk="1" latinLnBrk="0" hangingPunct="1">
        <a:defRPr kumimoji="1" sz="1026" kern="1200">
          <a:solidFill>
            <a:schemeClr val="tx1"/>
          </a:solidFill>
          <a:latin typeface="+mn-lt"/>
          <a:ea typeface="+mn-ea"/>
          <a:cs typeface="+mn-cs"/>
        </a:defRPr>
      </a:lvl6pPr>
      <a:lvl7pPr marL="1563350" algn="l" defTabSz="521117" rtl="0" eaLnBrk="1" latinLnBrk="0" hangingPunct="1">
        <a:defRPr kumimoji="1" sz="1026" kern="1200">
          <a:solidFill>
            <a:schemeClr val="tx1"/>
          </a:solidFill>
          <a:latin typeface="+mn-lt"/>
          <a:ea typeface="+mn-ea"/>
          <a:cs typeface="+mn-cs"/>
        </a:defRPr>
      </a:lvl7pPr>
      <a:lvl8pPr marL="1823908" algn="l" defTabSz="521117" rtl="0" eaLnBrk="1" latinLnBrk="0" hangingPunct="1">
        <a:defRPr kumimoji="1" sz="1026" kern="1200">
          <a:solidFill>
            <a:schemeClr val="tx1"/>
          </a:solidFill>
          <a:latin typeface="+mn-lt"/>
          <a:ea typeface="+mn-ea"/>
          <a:cs typeface="+mn-cs"/>
        </a:defRPr>
      </a:lvl8pPr>
      <a:lvl9pPr marL="2084466" algn="l" defTabSz="521117" rtl="0" eaLnBrk="1" latinLnBrk="0" hangingPunct="1">
        <a:defRPr kumimoji="1" sz="10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フリーフォーム 19"/>
          <p:cNvSpPr/>
          <p:nvPr/>
        </p:nvSpPr>
        <p:spPr>
          <a:xfrm>
            <a:off x="-6350" y="0"/>
            <a:ext cx="6954838" cy="5372100"/>
          </a:xfrm>
          <a:custGeom>
            <a:avLst/>
            <a:gdLst>
              <a:gd name="connsiteX0" fmla="*/ 12700 w 6972300"/>
              <a:gd name="connsiteY0" fmla="*/ 5384800 h 5384800"/>
              <a:gd name="connsiteX1" fmla="*/ 6972300 w 6972300"/>
              <a:gd name="connsiteY1" fmla="*/ 2095500 h 5384800"/>
              <a:gd name="connsiteX2" fmla="*/ 6972300 w 6972300"/>
              <a:gd name="connsiteY2" fmla="*/ 0 h 5384800"/>
              <a:gd name="connsiteX3" fmla="*/ 0 w 6972300"/>
              <a:gd name="connsiteY3" fmla="*/ 0 h 5384800"/>
              <a:gd name="connsiteX4" fmla="*/ 12700 w 6972300"/>
              <a:gd name="connsiteY4" fmla="*/ 5384800 h 5384800"/>
              <a:gd name="connsiteX0" fmla="*/ 1217 w 6973560"/>
              <a:gd name="connsiteY0" fmla="*/ 5384800 h 5384800"/>
              <a:gd name="connsiteX1" fmla="*/ 6973560 w 6973560"/>
              <a:gd name="connsiteY1" fmla="*/ 2095500 h 5384800"/>
              <a:gd name="connsiteX2" fmla="*/ 6973560 w 6973560"/>
              <a:gd name="connsiteY2" fmla="*/ 0 h 5384800"/>
              <a:gd name="connsiteX3" fmla="*/ 1260 w 6973560"/>
              <a:gd name="connsiteY3" fmla="*/ 0 h 5384800"/>
              <a:gd name="connsiteX4" fmla="*/ 1217 w 6973560"/>
              <a:gd name="connsiteY4" fmla="*/ 5384800 h 5384800"/>
              <a:gd name="connsiteX0" fmla="*/ 6328 w 6978671"/>
              <a:gd name="connsiteY0" fmla="*/ 5384800 h 5384800"/>
              <a:gd name="connsiteX1" fmla="*/ 6978671 w 6978671"/>
              <a:gd name="connsiteY1" fmla="*/ 2095500 h 5384800"/>
              <a:gd name="connsiteX2" fmla="*/ 6978671 w 6978671"/>
              <a:gd name="connsiteY2" fmla="*/ 0 h 5384800"/>
              <a:gd name="connsiteX3" fmla="*/ 0 w 6978671"/>
              <a:gd name="connsiteY3" fmla="*/ 0 h 5384800"/>
              <a:gd name="connsiteX4" fmla="*/ 6328 w 6978671"/>
              <a:gd name="connsiteY4" fmla="*/ 5384800 h 538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78671" h="5384800">
                <a:moveTo>
                  <a:pt x="6328" y="5384800"/>
                </a:moveTo>
                <a:lnTo>
                  <a:pt x="6978671" y="2095500"/>
                </a:lnTo>
                <a:lnTo>
                  <a:pt x="6978671" y="0"/>
                </a:lnTo>
                <a:lnTo>
                  <a:pt x="0" y="0"/>
                </a:lnTo>
                <a:cubicBezTo>
                  <a:pt x="4233" y="1794933"/>
                  <a:pt x="2095" y="3589867"/>
                  <a:pt x="6328" y="5384800"/>
                </a:cubicBezTo>
                <a:close/>
              </a:path>
            </a:pathLst>
          </a:custGeom>
          <a:gradFill flip="none" rotWithShape="1">
            <a:gsLst>
              <a:gs pos="64000">
                <a:schemeClr val="accent1">
                  <a:lumMod val="40000"/>
                  <a:lumOff val="60000"/>
                </a:schemeClr>
              </a:gs>
              <a:gs pos="0">
                <a:schemeClr val="accent1">
                  <a:lumMod val="75000"/>
                </a:schemeClr>
              </a:gs>
              <a:gs pos="100000">
                <a:schemeClr val="accent1">
                  <a:lumMod val="40000"/>
                  <a:lumOff val="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180318" y="218325"/>
            <a:ext cx="1821180" cy="30138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3000"/>
              </a:lnSpc>
            </a:pPr>
            <a:r>
              <a:rPr lang="ja-JP" altLang="en-US" sz="16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県内企業の皆様へ</a:t>
            </a:r>
            <a:endParaRPr lang="en-US" altLang="ja-JP" sz="16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144084" y="387174"/>
            <a:ext cx="6653969" cy="530915"/>
          </a:xfrm>
          <a:prstGeom prst="rect">
            <a:avLst/>
          </a:prstGeom>
          <a:noFill/>
        </p:spPr>
        <p:txBody>
          <a:bodyPr wrap="square" lIns="0" rIns="0" bIns="0" rtlCol="0" anchor="ctr">
            <a:spAutoFit/>
          </a:bodyPr>
          <a:lstStyle/>
          <a:p>
            <a:pPr algn="ctr">
              <a:lnSpc>
                <a:spcPts val="4500"/>
              </a:lnSpc>
            </a:pPr>
            <a:r>
              <a:rPr lang="ja-JP" altLang="en-US" sz="2400" b="1" u="sng" dirty="0">
                <a:solidFill>
                  <a:schemeClr val="bg1"/>
                </a:solidFill>
                <a:effectLst>
                  <a:outerShdw blurRad="50800" dist="38100" algn="l" rotWithShape="0">
                    <a:prstClr val="black">
                      <a:alpha val="40000"/>
                    </a:prstClr>
                  </a:outerShdw>
                </a:effectLst>
                <a:latin typeface="HG丸ｺﾞｼｯｸM-PRO" panose="020F0600000000000000" pitchFamily="50" charset="-128"/>
                <a:ea typeface="HG丸ｺﾞｼｯｸM-PRO" panose="020F0600000000000000" pitchFamily="50" charset="-128"/>
              </a:rPr>
              <a:t>下請取引適正化・価格転嫁サポートセミナー</a:t>
            </a:r>
            <a:endParaRPr lang="en-US" altLang="ja-JP" sz="2400" b="1" u="sng" dirty="0">
              <a:solidFill>
                <a:schemeClr val="bg1"/>
              </a:solidFill>
              <a:effectLst>
                <a:outerShdw blurRad="50800" dist="38100" algn="l"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5698915" y="32608"/>
            <a:ext cx="1218248" cy="276999"/>
          </a:xfrm>
          <a:prstGeom prst="rect">
            <a:avLst/>
          </a:prstGeom>
          <a:noFill/>
          <a:ln w="38100">
            <a:solidFill>
              <a:schemeClr val="bg1"/>
            </a:solidFill>
          </a:ln>
        </p:spPr>
        <p:style>
          <a:lnRef idx="2">
            <a:schemeClr val="dk1"/>
          </a:lnRef>
          <a:fillRef idx="1">
            <a:schemeClr val="lt1"/>
          </a:fillRef>
          <a:effectRef idx="0">
            <a:schemeClr val="dk1"/>
          </a:effectRef>
          <a:fontRef idx="minor">
            <a:schemeClr val="dk1"/>
          </a:fontRef>
        </p:style>
        <p:txBody>
          <a:bodyPr wrap="square" lIns="0" tIns="0" rIns="0" bIns="0" rtlCol="0" anchor="ctr">
            <a:spAutoFit/>
          </a:bodyPr>
          <a:lstStyle/>
          <a:p>
            <a:pPr algn="ctr"/>
            <a:r>
              <a:rPr lang="ja-JP" altLang="en-US"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参加無料</a:t>
            </a:r>
            <a:endParaRPr lang="ja-JP" altLang="en-US" sz="1500" u="sng"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180318" y="861568"/>
            <a:ext cx="6617735" cy="2014739"/>
          </a:xfrm>
          <a:prstGeom prst="roundRect">
            <a:avLst>
              <a:gd name="adj" fmla="val 13395"/>
            </a:avLst>
          </a:prstGeom>
          <a:solidFill>
            <a:schemeClr val="accent5">
              <a:lumMod val="60000"/>
              <a:lumOff val="4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ctr"/>
          <a:lstStyle/>
          <a:p>
            <a:pPr>
              <a:lnSpc>
                <a:spcPts val="20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原材料やエネルギー価格高騰や人手不足などにより、県内事業者の経営環境が厳しい中において、県内事業者の価格転嫁は十分に進んでいません。今後、さらに賃上げなども進むことが予想され、一層、価格転嫁を進めていく必要があります。</a:t>
            </a:r>
          </a:p>
          <a:p>
            <a:pPr>
              <a:lnSpc>
                <a:spcPts val="2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そのため、県内の受注側企業を対象に具体的なツールを活用した</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ロールプレイ実習</a:t>
            </a:r>
            <a:r>
              <a:rPr lang="ja-JP" altLang="en-US" sz="1200" dirty="0">
                <a:solidFill>
                  <a:schemeClr val="tx1"/>
                </a:solidFill>
                <a:latin typeface="HG丸ｺﾞｼｯｸM-PRO" panose="020F0600000000000000" pitchFamily="50" charset="-128"/>
                <a:ea typeface="HG丸ｺﾞｼｯｸM-PRO" panose="020F0600000000000000" pitchFamily="50" charset="-128"/>
              </a:rPr>
              <a:t>を通じて</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「実践で使えるスキル」</a:t>
            </a:r>
            <a:r>
              <a:rPr lang="ja-JP" altLang="en-US" sz="1200" dirty="0">
                <a:solidFill>
                  <a:schemeClr val="tx1"/>
                </a:solidFill>
                <a:latin typeface="HG丸ｺﾞｼｯｸM-PRO" panose="020F0600000000000000" pitchFamily="50" charset="-128"/>
                <a:ea typeface="HG丸ｺﾞｼｯｸM-PRO" panose="020F0600000000000000" pitchFamily="50" charset="-128"/>
              </a:rPr>
              <a:t>の習得をすることで</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価格交渉のノウハウなどを学び</a:t>
            </a:r>
            <a:r>
              <a:rPr lang="ja-JP" altLang="en-US" sz="1200" dirty="0">
                <a:solidFill>
                  <a:schemeClr val="tx1"/>
                </a:solidFill>
                <a:latin typeface="HG丸ｺﾞｼｯｸM-PRO" panose="020F0600000000000000" pitchFamily="50" charset="-128"/>
                <a:ea typeface="HG丸ｺﾞｼｯｸM-PRO" panose="020F0600000000000000" pitchFamily="50" charset="-128"/>
              </a:rPr>
              <a:t>、価格転嫁の取組みを推進するセミナーを開催いたします。</a:t>
            </a:r>
          </a:p>
          <a:p>
            <a:pPr>
              <a:lnSpc>
                <a:spcPts val="2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皆様のご参加をお待ちしております。</a:t>
            </a:r>
          </a:p>
        </p:txBody>
      </p:sp>
      <p:sp>
        <p:nvSpPr>
          <p:cNvPr id="26" name="角丸四角形 25"/>
          <p:cNvSpPr/>
          <p:nvPr/>
        </p:nvSpPr>
        <p:spPr>
          <a:xfrm>
            <a:off x="180318" y="2928641"/>
            <a:ext cx="6653969" cy="2532186"/>
          </a:xfrm>
          <a:prstGeom prst="roundRect">
            <a:avLst>
              <a:gd name="adj" fmla="val 5372"/>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0" rtlCol="0" anchor="ctr"/>
          <a:lstStyle/>
          <a:p>
            <a:pPr>
              <a:lnSpc>
                <a:spcPts val="1800"/>
              </a:lnSpc>
            </a:pPr>
            <a:r>
              <a:rPr lang="en-US" altLang="ja-JP" sz="1200" b="1" dirty="0">
                <a:solidFill>
                  <a:schemeClr val="tx1"/>
                </a:solidFill>
                <a:latin typeface="HG丸ｺﾞｼｯｸM-PRO" panose="020F0600000000000000" pitchFamily="50" charset="-128"/>
                <a:ea typeface="HG丸ｺﾞｼｯｸM-PRO" panose="020F0600000000000000" pitchFamily="50" charset="-128"/>
              </a:rPr>
              <a:t>【</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日時</a:t>
            </a:r>
            <a:r>
              <a:rPr lang="en-US" altLang="ja-JP" sz="1200" b="1" dirty="0">
                <a:solidFill>
                  <a:schemeClr val="tx1"/>
                </a:solidFill>
                <a:latin typeface="HG丸ｺﾞｼｯｸM-PRO" panose="020F0600000000000000" pitchFamily="50" charset="-128"/>
                <a:ea typeface="HG丸ｺﾞｼｯｸM-PRO" panose="020F0600000000000000" pitchFamily="50" charset="-128"/>
              </a:rPr>
              <a:t>】</a:t>
            </a: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①浜田会場：令和</a:t>
            </a:r>
            <a:r>
              <a:rPr lang="en-US" altLang="ja-JP" sz="1200" dirty="0">
                <a:solidFill>
                  <a:schemeClr val="tx1"/>
                </a:solidFill>
                <a:latin typeface="HG丸ｺﾞｼｯｸM-PRO" panose="020F0600000000000000" pitchFamily="50" charset="-128"/>
                <a:ea typeface="HG丸ｺﾞｼｯｸM-PRO" panose="020F0600000000000000" pitchFamily="50" charset="-128"/>
              </a:rPr>
              <a:t>7</a:t>
            </a:r>
            <a:r>
              <a:rPr lang="ja-JP" altLang="en-US" sz="1200" dirty="0">
                <a:solidFill>
                  <a:schemeClr val="tx1"/>
                </a:solidFill>
                <a:latin typeface="HG丸ｺﾞｼｯｸM-PRO" panose="020F0600000000000000" pitchFamily="50" charset="-128"/>
                <a:ea typeface="HG丸ｺﾞｼｯｸM-PRO" panose="020F0600000000000000" pitchFamily="50" charset="-128"/>
              </a:rPr>
              <a:t>年</a:t>
            </a:r>
            <a:r>
              <a:rPr lang="en-US" altLang="ja-JP" sz="1200" dirty="0">
                <a:solidFill>
                  <a:schemeClr val="tx1"/>
                </a:solidFill>
                <a:latin typeface="HG丸ｺﾞｼｯｸM-PRO" panose="020F0600000000000000" pitchFamily="50" charset="-128"/>
                <a:ea typeface="HG丸ｺﾞｼｯｸM-PRO" panose="020F0600000000000000" pitchFamily="50" charset="-128"/>
              </a:rPr>
              <a:t>8</a:t>
            </a:r>
            <a:r>
              <a:rPr lang="ja-JP" altLang="en-US" sz="1200" dirty="0">
                <a:solidFill>
                  <a:schemeClr val="tx1"/>
                </a:solidFill>
                <a:latin typeface="HG丸ｺﾞｼｯｸM-PRO" panose="020F0600000000000000" pitchFamily="50" charset="-128"/>
                <a:ea typeface="HG丸ｺﾞｼｯｸM-PRO" panose="020F0600000000000000" pitchFamily="50" charset="-128"/>
              </a:rPr>
              <a:t>月</a:t>
            </a:r>
            <a:r>
              <a:rPr lang="en-US" altLang="ja-JP" sz="1200" dirty="0">
                <a:solidFill>
                  <a:schemeClr val="tx1"/>
                </a:solidFill>
                <a:latin typeface="HG丸ｺﾞｼｯｸM-PRO" panose="020F0600000000000000" pitchFamily="50" charset="-128"/>
                <a:ea typeface="HG丸ｺﾞｼｯｸM-PRO" panose="020F0600000000000000" pitchFamily="50" charset="-128"/>
              </a:rPr>
              <a:t>4</a:t>
            </a:r>
            <a:r>
              <a:rPr lang="ja-JP" altLang="en-US" sz="1200" dirty="0">
                <a:solidFill>
                  <a:schemeClr val="tx1"/>
                </a:solidFill>
                <a:latin typeface="HG丸ｺﾞｼｯｸM-PRO" panose="020F0600000000000000" pitchFamily="50" charset="-128"/>
                <a:ea typeface="HG丸ｺﾞｼｯｸM-PRO" panose="020F0600000000000000" pitchFamily="50" charset="-128"/>
              </a:rPr>
              <a:t>日（月）</a:t>
            </a:r>
            <a:r>
              <a:rPr lang="en-US" altLang="ja-JP" sz="1200" dirty="0">
                <a:solidFill>
                  <a:schemeClr val="tx1"/>
                </a:solidFill>
                <a:latin typeface="HG丸ｺﾞｼｯｸM-PRO" panose="020F0600000000000000" pitchFamily="50" charset="-128"/>
                <a:ea typeface="HG丸ｺﾞｼｯｸM-PRO" panose="020F0600000000000000" pitchFamily="50" charset="-128"/>
              </a:rPr>
              <a:t>10:00</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16:00</a:t>
            </a:r>
            <a:r>
              <a:rPr lang="ja-JP" altLang="en-US" sz="1200" dirty="0">
                <a:solidFill>
                  <a:schemeClr val="tx1"/>
                </a:solidFill>
                <a:latin typeface="HG丸ｺﾞｼｯｸM-PRO" panose="020F0600000000000000" pitchFamily="50" charset="-128"/>
                <a:ea typeface="HG丸ｺﾞｼｯｸM-PRO" panose="020F0600000000000000" pitchFamily="50" charset="-128"/>
              </a:rPr>
              <a:t>　受付</a:t>
            </a:r>
            <a:r>
              <a:rPr lang="en-US" altLang="ja-JP" sz="1200" dirty="0">
                <a:solidFill>
                  <a:schemeClr val="tx1"/>
                </a:solidFill>
                <a:latin typeface="HG丸ｺﾞｼｯｸM-PRO" panose="020F0600000000000000" pitchFamily="50" charset="-128"/>
                <a:ea typeface="HG丸ｺﾞｼｯｸM-PRO" panose="020F0600000000000000" pitchFamily="50" charset="-128"/>
              </a:rPr>
              <a:t>9</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30</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②松江会場：令和</a:t>
            </a:r>
            <a:r>
              <a:rPr lang="en-US" altLang="ja-JP" sz="1200" dirty="0">
                <a:solidFill>
                  <a:schemeClr val="tx1"/>
                </a:solidFill>
                <a:latin typeface="HG丸ｺﾞｼｯｸM-PRO" panose="020F0600000000000000" pitchFamily="50" charset="-128"/>
                <a:ea typeface="HG丸ｺﾞｼｯｸM-PRO" panose="020F0600000000000000" pitchFamily="50" charset="-128"/>
              </a:rPr>
              <a:t>7</a:t>
            </a:r>
            <a:r>
              <a:rPr lang="ja-JP" altLang="en-US" sz="1200" dirty="0">
                <a:solidFill>
                  <a:schemeClr val="tx1"/>
                </a:solidFill>
                <a:latin typeface="HG丸ｺﾞｼｯｸM-PRO" panose="020F0600000000000000" pitchFamily="50" charset="-128"/>
                <a:ea typeface="HG丸ｺﾞｼｯｸM-PRO" panose="020F0600000000000000" pitchFamily="50" charset="-128"/>
              </a:rPr>
              <a:t>年</a:t>
            </a:r>
            <a:r>
              <a:rPr lang="en-US" altLang="ja-JP" sz="1200" dirty="0">
                <a:solidFill>
                  <a:schemeClr val="tx1"/>
                </a:solidFill>
                <a:latin typeface="HG丸ｺﾞｼｯｸM-PRO" panose="020F0600000000000000" pitchFamily="50" charset="-128"/>
                <a:ea typeface="HG丸ｺﾞｼｯｸM-PRO" panose="020F0600000000000000" pitchFamily="50" charset="-128"/>
              </a:rPr>
              <a:t>8</a:t>
            </a:r>
            <a:r>
              <a:rPr lang="ja-JP" altLang="en-US" sz="1200" dirty="0">
                <a:solidFill>
                  <a:schemeClr val="tx1"/>
                </a:solidFill>
                <a:latin typeface="HG丸ｺﾞｼｯｸM-PRO" panose="020F0600000000000000" pitchFamily="50" charset="-128"/>
                <a:ea typeface="HG丸ｺﾞｼｯｸM-PRO" panose="020F0600000000000000" pitchFamily="50" charset="-128"/>
              </a:rPr>
              <a:t>月</a:t>
            </a:r>
            <a:r>
              <a:rPr lang="en-US" altLang="ja-JP" sz="1200" dirty="0">
                <a:solidFill>
                  <a:schemeClr val="tx1"/>
                </a:solidFill>
                <a:latin typeface="HG丸ｺﾞｼｯｸM-PRO" panose="020F0600000000000000" pitchFamily="50" charset="-128"/>
                <a:ea typeface="HG丸ｺﾞｼｯｸM-PRO" panose="020F0600000000000000" pitchFamily="50" charset="-128"/>
              </a:rPr>
              <a:t>5</a:t>
            </a:r>
            <a:r>
              <a:rPr lang="ja-JP" altLang="en-US" sz="1200" dirty="0">
                <a:solidFill>
                  <a:schemeClr val="tx1"/>
                </a:solidFill>
                <a:latin typeface="HG丸ｺﾞｼｯｸM-PRO" panose="020F0600000000000000" pitchFamily="50" charset="-128"/>
                <a:ea typeface="HG丸ｺﾞｼｯｸM-PRO" panose="020F0600000000000000" pitchFamily="50" charset="-128"/>
              </a:rPr>
              <a:t>日（火）</a:t>
            </a:r>
            <a:r>
              <a:rPr lang="en-US" altLang="ja-JP" sz="1200" dirty="0">
                <a:solidFill>
                  <a:schemeClr val="tx1"/>
                </a:solidFill>
                <a:latin typeface="HG丸ｺﾞｼｯｸM-PRO" panose="020F0600000000000000" pitchFamily="50" charset="-128"/>
                <a:ea typeface="HG丸ｺﾞｼｯｸM-PRO" panose="020F0600000000000000" pitchFamily="50" charset="-128"/>
              </a:rPr>
              <a:t>10:00</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16:00</a:t>
            </a:r>
            <a:r>
              <a:rPr lang="ja-JP" altLang="en-US" sz="1200" dirty="0">
                <a:solidFill>
                  <a:schemeClr val="tx1"/>
                </a:solidFill>
                <a:latin typeface="HG丸ｺﾞｼｯｸM-PRO" panose="020F0600000000000000" pitchFamily="50" charset="-128"/>
                <a:ea typeface="HG丸ｺﾞｼｯｸM-PRO" panose="020F0600000000000000" pitchFamily="50" charset="-128"/>
              </a:rPr>
              <a:t>　受付</a:t>
            </a:r>
            <a:r>
              <a:rPr lang="en-US" altLang="ja-JP" sz="1200" dirty="0">
                <a:solidFill>
                  <a:schemeClr val="tx1"/>
                </a:solidFill>
                <a:latin typeface="HG丸ｺﾞｼｯｸM-PRO" panose="020F0600000000000000" pitchFamily="50" charset="-128"/>
                <a:ea typeface="HG丸ｺﾞｼｯｸM-PRO" panose="020F0600000000000000" pitchFamily="50" charset="-128"/>
              </a:rPr>
              <a:t>9</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30</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p>
          <a:p>
            <a:pPr>
              <a:lnSpc>
                <a:spcPts val="1800"/>
              </a:lnSpc>
            </a:pPr>
            <a:r>
              <a:rPr lang="en-US" altLang="ja-JP" sz="1200" b="1" dirty="0">
                <a:solidFill>
                  <a:schemeClr val="tx1"/>
                </a:solidFill>
                <a:latin typeface="HG丸ｺﾞｼｯｸM-PRO" panose="020F0600000000000000" pitchFamily="50" charset="-128"/>
                <a:ea typeface="HG丸ｺﾞｼｯｸM-PRO" panose="020F0600000000000000" pitchFamily="50" charset="-128"/>
              </a:rPr>
              <a:t>【</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会場</a:t>
            </a:r>
            <a:r>
              <a:rPr lang="en-US" altLang="ja-JP" sz="1200" b="1" dirty="0">
                <a:solidFill>
                  <a:schemeClr val="tx1"/>
                </a:solidFill>
                <a:latin typeface="HG丸ｺﾞｼｯｸM-PRO" panose="020F0600000000000000" pitchFamily="50" charset="-128"/>
                <a:ea typeface="HG丸ｺﾞｼｯｸM-PRO" panose="020F0600000000000000" pitchFamily="50" charset="-128"/>
              </a:rPr>
              <a:t>】</a:t>
            </a: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①浜田会場：いわみぷらっと　会議室（浜田市相生町</a:t>
            </a:r>
            <a:r>
              <a:rPr lang="en-US" altLang="ja-JP" sz="1200" dirty="0">
                <a:solidFill>
                  <a:schemeClr val="tx1"/>
                </a:solidFill>
                <a:latin typeface="HG丸ｺﾞｼｯｸM-PRO" panose="020F0600000000000000" pitchFamily="50" charset="-128"/>
                <a:ea typeface="HG丸ｺﾞｼｯｸM-PRO" panose="020F0600000000000000" pitchFamily="50" charset="-128"/>
              </a:rPr>
              <a:t>1391-8</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②松江会場：テクノアークしまね　大会議室（松江市北陵町</a:t>
            </a:r>
            <a:r>
              <a:rPr lang="en-US" altLang="ja-JP" sz="1200" dirty="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a:solidFill>
                  <a:schemeClr val="tx1"/>
                </a:solidFill>
                <a:latin typeface="HG丸ｺﾞｼｯｸM-PRO" panose="020F0600000000000000" pitchFamily="50" charset="-128"/>
                <a:ea typeface="HG丸ｺﾞｼｯｸM-PRO" panose="020F0600000000000000" pitchFamily="50" charset="-128"/>
              </a:rPr>
              <a:t>番地）</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en-US" altLang="ja-JP" sz="1200" b="1" dirty="0">
                <a:solidFill>
                  <a:schemeClr val="tx1"/>
                </a:solidFill>
                <a:latin typeface="HG丸ｺﾞｼｯｸM-PRO" panose="020F0600000000000000" pitchFamily="50" charset="-128"/>
                <a:ea typeface="HG丸ｺﾞｼｯｸM-PRO" panose="020F0600000000000000" pitchFamily="50" charset="-128"/>
              </a:rPr>
              <a:t>【</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受講定員</a:t>
            </a:r>
            <a:r>
              <a:rPr lang="en-US" altLang="ja-JP" sz="1200" b="1"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28</a:t>
            </a:r>
            <a:r>
              <a:rPr lang="ja-JP" altLang="en-US" sz="1200" dirty="0">
                <a:solidFill>
                  <a:schemeClr val="tx1"/>
                </a:solidFill>
                <a:latin typeface="HG丸ｺﾞｼｯｸM-PRO" panose="020F0600000000000000" pitchFamily="50" charset="-128"/>
                <a:ea typeface="HG丸ｺﾞｼｯｸM-PRO" panose="020F0600000000000000" pitchFamily="50" charset="-128"/>
              </a:rPr>
              <a:t>名程度</a:t>
            </a:r>
          </a:p>
          <a:p>
            <a:pPr>
              <a:lnSpc>
                <a:spcPts val="1800"/>
              </a:lnSpc>
            </a:pPr>
            <a:r>
              <a:rPr lang="en-US" altLang="zh-TW" sz="1200" b="1" dirty="0">
                <a:solidFill>
                  <a:schemeClr val="tx1"/>
                </a:solidFill>
                <a:latin typeface="HG丸ｺﾞｼｯｸM-PRO" panose="020F0600000000000000" pitchFamily="50" charset="-128"/>
                <a:ea typeface="HG丸ｺﾞｼｯｸM-PRO" panose="020F0600000000000000" pitchFamily="50" charset="-128"/>
              </a:rPr>
              <a:t>【</a:t>
            </a:r>
            <a:r>
              <a:rPr lang="zh-TW" altLang="en-US" sz="1200" b="1" dirty="0">
                <a:solidFill>
                  <a:schemeClr val="tx1"/>
                </a:solidFill>
                <a:latin typeface="HG丸ｺﾞｼｯｸM-PRO" panose="020F0600000000000000" pitchFamily="50" charset="-128"/>
                <a:ea typeface="HG丸ｺﾞｼｯｸM-PRO" panose="020F0600000000000000" pitchFamily="50" charset="-128"/>
              </a:rPr>
              <a:t>受講料</a:t>
            </a:r>
            <a:r>
              <a:rPr lang="en-US" altLang="zh-TW" sz="1200" b="1" dirty="0">
                <a:solidFill>
                  <a:schemeClr val="tx1"/>
                </a:solidFill>
                <a:latin typeface="HG丸ｺﾞｼｯｸM-PRO" panose="020F0600000000000000" pitchFamily="50" charset="-128"/>
                <a:ea typeface="HG丸ｺﾞｼｯｸM-PRO" panose="020F0600000000000000" pitchFamily="50" charset="-128"/>
              </a:rPr>
              <a:t>】</a:t>
            </a:r>
            <a:r>
              <a:rPr lang="zh-TW" altLang="en-US" sz="12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　</a:t>
            </a:r>
            <a:r>
              <a:rPr lang="zh-TW" altLang="en-US" sz="1200" dirty="0">
                <a:solidFill>
                  <a:schemeClr val="tx1"/>
                </a:solidFill>
                <a:latin typeface="HG丸ｺﾞｼｯｸM-PRO" panose="020F0600000000000000" pitchFamily="50" charset="-128"/>
                <a:ea typeface="HG丸ｺﾞｼｯｸM-PRO" panose="020F0600000000000000" pitchFamily="50" charset="-128"/>
              </a:rPr>
              <a:t>無料</a:t>
            </a:r>
            <a:endParaRPr lang="en-US" altLang="zh-TW" sz="1200" dirty="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en-US" altLang="ja-JP" sz="1200" b="1" dirty="0">
                <a:solidFill>
                  <a:schemeClr val="tx1"/>
                </a:solidFill>
                <a:latin typeface="HG丸ｺﾞｼｯｸM-PRO" panose="020F0600000000000000" pitchFamily="50" charset="-128"/>
                <a:ea typeface="HG丸ｺﾞｼｯｸM-PRO" panose="020F0600000000000000" pitchFamily="50" charset="-128"/>
              </a:rPr>
              <a:t>【</a:t>
            </a:r>
            <a:r>
              <a:rPr lang="zh-TW" altLang="en-US" sz="1200" b="1" dirty="0">
                <a:solidFill>
                  <a:schemeClr val="tx1"/>
                </a:solidFill>
                <a:latin typeface="HG丸ｺﾞｼｯｸM-PRO" panose="020F0600000000000000" pitchFamily="50" charset="-128"/>
                <a:ea typeface="HG丸ｺﾞｼｯｸM-PRO" panose="020F0600000000000000" pitchFamily="50" charset="-128"/>
              </a:rPr>
              <a:t>申込締切</a:t>
            </a:r>
            <a:r>
              <a:rPr lang="en-US" altLang="ja-JP" sz="1200" b="1" dirty="0">
                <a:solidFill>
                  <a:schemeClr val="tx1"/>
                </a:solidFill>
                <a:latin typeface="HG丸ｺﾞｼｯｸM-PRO" panose="020F0600000000000000" pitchFamily="50" charset="-128"/>
                <a:ea typeface="HG丸ｺﾞｼｯｸM-PRO" panose="020F0600000000000000" pitchFamily="50" charset="-128"/>
              </a:rPr>
              <a:t>】</a:t>
            </a:r>
            <a:r>
              <a:rPr lang="zh-TW"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７</a:t>
            </a:r>
            <a:r>
              <a:rPr lang="zh-TW" altLang="en-US" sz="1200" dirty="0">
                <a:solidFill>
                  <a:schemeClr val="tx1"/>
                </a:solidFill>
                <a:latin typeface="HG丸ｺﾞｼｯｸM-PRO" panose="020F0600000000000000" pitchFamily="50" charset="-128"/>
                <a:ea typeface="HG丸ｺﾞｼｯｸM-PRO" panose="020F0600000000000000" pitchFamily="50" charset="-128"/>
              </a:rPr>
              <a:t>月</a:t>
            </a:r>
            <a:r>
              <a:rPr lang="ja-JP" altLang="en-US" sz="1200" dirty="0">
                <a:solidFill>
                  <a:schemeClr val="tx1"/>
                </a:solidFill>
                <a:latin typeface="HG丸ｺﾞｼｯｸM-PRO" panose="020F0600000000000000" pitchFamily="50" charset="-128"/>
                <a:ea typeface="HG丸ｺﾞｼｯｸM-PRO" panose="020F0600000000000000" pitchFamily="50" charset="-128"/>
              </a:rPr>
              <a:t>３０</a:t>
            </a:r>
            <a:r>
              <a:rPr lang="zh-TW" altLang="en-US" sz="1200" dirty="0">
                <a:solidFill>
                  <a:schemeClr val="tx1"/>
                </a:solidFill>
                <a:latin typeface="HG丸ｺﾞｼｯｸM-PRO" panose="020F0600000000000000" pitchFamily="50" charset="-128"/>
                <a:ea typeface="HG丸ｺﾞｼｯｸM-PRO" panose="020F0600000000000000" pitchFamily="50" charset="-128"/>
              </a:rPr>
              <a:t>日（</a:t>
            </a:r>
            <a:r>
              <a:rPr lang="ja-JP" altLang="en-US" sz="1200" dirty="0">
                <a:solidFill>
                  <a:schemeClr val="tx1"/>
                </a:solidFill>
                <a:latin typeface="HG丸ｺﾞｼｯｸM-PRO" panose="020F0600000000000000" pitchFamily="50" charset="-128"/>
                <a:ea typeface="HG丸ｺﾞｼｯｸM-PRO" panose="020F0600000000000000" pitchFamily="50" charset="-128"/>
              </a:rPr>
              <a:t>水</a:t>
            </a:r>
            <a:r>
              <a:rPr lang="zh-TW" altLang="en-US" sz="1200" dirty="0">
                <a:solidFill>
                  <a:schemeClr val="tx1"/>
                </a:solidFill>
                <a:latin typeface="HG丸ｺﾞｼｯｸM-PRO" panose="020F0600000000000000" pitchFamily="50" charset="-128"/>
                <a:ea typeface="HG丸ｺﾞｼｯｸM-PRO" panose="020F0600000000000000" pitchFamily="50" charset="-128"/>
              </a:rPr>
              <a:t>）</a:t>
            </a:r>
          </a:p>
          <a:p>
            <a:pPr>
              <a:lnSpc>
                <a:spcPts val="1800"/>
              </a:lnSpc>
            </a:pPr>
            <a:r>
              <a:rPr lang="en-US" altLang="ja-JP" sz="12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2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ホームページ</a:t>
            </a:r>
            <a:r>
              <a:rPr lang="en-US" altLang="ja-JP" sz="12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2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https://www.joho-shimane.or.jp/news/wanted_seminar/11604</a:t>
            </a:r>
          </a:p>
          <a:p>
            <a:pPr>
              <a:lnSpc>
                <a:spcPts val="1800"/>
              </a:lnSpc>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1" name="角丸四角形 20"/>
          <p:cNvSpPr/>
          <p:nvPr/>
        </p:nvSpPr>
        <p:spPr>
          <a:xfrm>
            <a:off x="180318" y="5565495"/>
            <a:ext cx="6653969" cy="3959004"/>
          </a:xfrm>
          <a:prstGeom prst="roundRect">
            <a:avLst>
              <a:gd name="adj" fmla="val 2890"/>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0" rtlCol="0" anchor="ctr"/>
          <a:lstStyle/>
          <a:p>
            <a:pPr>
              <a:lnSpc>
                <a:spcPts val="1700"/>
              </a:lnSpc>
            </a:pPr>
            <a:r>
              <a:rPr lang="en-US" altLang="ja-JP" sz="1200" b="1" dirty="0">
                <a:solidFill>
                  <a:schemeClr val="tx1"/>
                </a:solidFill>
                <a:latin typeface="HG丸ｺﾞｼｯｸM-PRO" panose="020F0600000000000000" pitchFamily="50" charset="-128"/>
                <a:ea typeface="HG丸ｺﾞｼｯｸM-PRO" panose="020F0600000000000000" pitchFamily="50" charset="-128"/>
              </a:rPr>
              <a:t>【</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タイムスケジュール</a:t>
            </a:r>
            <a:r>
              <a:rPr lang="en-US" altLang="ja-JP" sz="1200" b="1" dirty="0">
                <a:solidFill>
                  <a:schemeClr val="tx1"/>
                </a:solidFill>
                <a:latin typeface="HG丸ｺﾞｼｯｸM-PRO" panose="020F0600000000000000" pitchFamily="50" charset="-128"/>
                <a:ea typeface="HG丸ｺﾞｼｯｸM-PRO" panose="020F0600000000000000" pitchFamily="50" charset="-128"/>
              </a:rPr>
              <a:t>】</a:t>
            </a:r>
          </a:p>
          <a:p>
            <a:pPr indent="177800">
              <a:lnSpc>
                <a:spcPts val="1700"/>
              </a:lnSpc>
            </a:pPr>
            <a:r>
              <a:rPr lang="en-US" altLang="ja-JP" sz="1200" dirty="0">
                <a:solidFill>
                  <a:schemeClr val="tx1"/>
                </a:solidFill>
                <a:latin typeface="HG丸ｺﾞｼｯｸM-PRO" panose="020F0600000000000000" pitchFamily="50" charset="-128"/>
                <a:ea typeface="HG丸ｺﾞｼｯｸM-PRO" panose="020F0600000000000000" pitchFamily="50" charset="-128"/>
              </a:rPr>
              <a:t>10:00-10:35	Session 1</a:t>
            </a:r>
            <a:r>
              <a:rPr lang="ja-JP" altLang="en-US" sz="1200" dirty="0">
                <a:solidFill>
                  <a:schemeClr val="tx1"/>
                </a:solidFill>
                <a:latin typeface="HG丸ｺﾞｼｯｸM-PRO" panose="020F0600000000000000" pitchFamily="50" charset="-128"/>
                <a:ea typeface="HG丸ｺﾞｼｯｸM-PRO" panose="020F0600000000000000" pitchFamily="50" charset="-128"/>
              </a:rPr>
              <a:t>：交渉の事前準備</a:t>
            </a:r>
          </a:p>
          <a:p>
            <a:pPr indent="177800">
              <a:lnSpc>
                <a:spcPts val="1700"/>
              </a:lnSpc>
            </a:pPr>
            <a:r>
              <a:rPr lang="en-US" altLang="ja-JP" sz="1200" dirty="0">
                <a:solidFill>
                  <a:schemeClr val="tx1"/>
                </a:solidFill>
                <a:latin typeface="HG丸ｺﾞｼｯｸM-PRO" panose="020F0600000000000000" pitchFamily="50" charset="-128"/>
                <a:ea typeface="HG丸ｺﾞｼｯｸM-PRO" panose="020F0600000000000000" pitchFamily="50" charset="-128"/>
              </a:rPr>
              <a:t>10:35-11:00	Session 2</a:t>
            </a:r>
            <a:r>
              <a:rPr lang="ja-JP" altLang="en-US" sz="1200" dirty="0">
                <a:solidFill>
                  <a:schemeClr val="tx1"/>
                </a:solidFill>
                <a:latin typeface="HG丸ｺﾞｼｯｸM-PRO" panose="020F0600000000000000" pitchFamily="50" charset="-128"/>
                <a:ea typeface="HG丸ｺﾞｼｯｸM-PRO" panose="020F0600000000000000" pitchFamily="50" charset="-128"/>
              </a:rPr>
              <a:t>：交渉の基本概念</a:t>
            </a:r>
          </a:p>
          <a:p>
            <a:pPr indent="177800">
              <a:lnSpc>
                <a:spcPts val="1700"/>
              </a:lnSpc>
            </a:pPr>
            <a:r>
              <a:rPr lang="en-US" altLang="ja-JP" sz="1200" dirty="0">
                <a:solidFill>
                  <a:schemeClr val="tx1"/>
                </a:solidFill>
                <a:latin typeface="HG丸ｺﾞｼｯｸM-PRO" panose="020F0600000000000000" pitchFamily="50" charset="-128"/>
                <a:ea typeface="HG丸ｺﾞｼｯｸM-PRO" panose="020F0600000000000000" pitchFamily="50" charset="-128"/>
              </a:rPr>
              <a:t>11:00-11:30	Session 3</a:t>
            </a:r>
            <a:r>
              <a:rPr lang="ja-JP" altLang="en-US" sz="1200" dirty="0">
                <a:solidFill>
                  <a:schemeClr val="tx1"/>
                </a:solidFill>
                <a:latin typeface="HG丸ｺﾞｼｯｸM-PRO" panose="020F0600000000000000" pitchFamily="50" charset="-128"/>
                <a:ea typeface="HG丸ｺﾞｼｯｸM-PRO" panose="020F0600000000000000" pitchFamily="50" charset="-128"/>
              </a:rPr>
              <a:t>：５つの説得テクニック</a:t>
            </a:r>
          </a:p>
          <a:p>
            <a:pPr indent="177800">
              <a:lnSpc>
                <a:spcPts val="1700"/>
              </a:lnSpc>
            </a:pPr>
            <a:r>
              <a:rPr lang="en-US" altLang="ja-JP" sz="1200" dirty="0">
                <a:solidFill>
                  <a:schemeClr val="tx1"/>
                </a:solidFill>
                <a:latin typeface="HG丸ｺﾞｼｯｸM-PRO" panose="020F0600000000000000" pitchFamily="50" charset="-128"/>
                <a:ea typeface="HG丸ｺﾞｼｯｸM-PRO" panose="020F0600000000000000" pitchFamily="50" charset="-128"/>
              </a:rPr>
              <a:t>11:30-12:00	Session 4</a:t>
            </a:r>
            <a:r>
              <a:rPr lang="ja-JP" altLang="en-US" sz="1200" dirty="0">
                <a:solidFill>
                  <a:schemeClr val="tx1"/>
                </a:solidFill>
                <a:latin typeface="HG丸ｺﾞｼｯｸM-PRO" panose="020F0600000000000000" pitchFamily="50" charset="-128"/>
                <a:ea typeface="HG丸ｺﾞｼｯｸM-PRO" panose="020F0600000000000000" pitchFamily="50" charset="-128"/>
              </a:rPr>
              <a:t>：６つの交渉フェーズ</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indent="177800">
              <a:lnSpc>
                <a:spcPts val="1700"/>
              </a:lnSpc>
            </a:pPr>
            <a:r>
              <a:rPr lang="en-US" altLang="ja-JP" sz="1200" dirty="0">
                <a:solidFill>
                  <a:schemeClr val="tx1"/>
                </a:solidFill>
                <a:latin typeface="HG丸ｺﾞｼｯｸM-PRO" panose="020F0600000000000000" pitchFamily="50" charset="-128"/>
                <a:ea typeface="HG丸ｺﾞｼｯｸM-PRO" panose="020F0600000000000000" pitchFamily="50" charset="-128"/>
              </a:rPr>
              <a:t>12:00-13:00</a:t>
            </a:r>
            <a:r>
              <a:rPr lang="ja-JP" altLang="en-US" sz="1200" dirty="0">
                <a:solidFill>
                  <a:schemeClr val="tx1"/>
                </a:solidFill>
                <a:latin typeface="HG丸ｺﾞｼｯｸM-PRO" panose="020F0600000000000000" pitchFamily="50" charset="-128"/>
                <a:ea typeface="HG丸ｺﾞｼｯｸM-PRO" panose="020F0600000000000000" pitchFamily="50" charset="-128"/>
              </a:rPr>
              <a:t>　　　　　～昼休憩～～</a:t>
            </a:r>
          </a:p>
          <a:p>
            <a:pPr indent="177800">
              <a:lnSpc>
                <a:spcPts val="1700"/>
              </a:lnSpc>
            </a:pPr>
            <a:r>
              <a:rPr lang="en-US" altLang="ja-JP" sz="1200" dirty="0">
                <a:solidFill>
                  <a:schemeClr val="tx1"/>
                </a:solidFill>
                <a:latin typeface="HG丸ｺﾞｼｯｸM-PRO" panose="020F0600000000000000" pitchFamily="50" charset="-128"/>
                <a:ea typeface="HG丸ｺﾞｼｯｸM-PRO" panose="020F0600000000000000" pitchFamily="50" charset="-128"/>
              </a:rPr>
              <a:t>13:00-13:30	</a:t>
            </a:r>
            <a:r>
              <a:rPr lang="ja-JP" altLang="en-US" sz="1200" dirty="0">
                <a:solidFill>
                  <a:schemeClr val="tx1"/>
                </a:solidFill>
                <a:latin typeface="HG丸ｺﾞｼｯｸM-PRO" panose="020F0600000000000000" pitchFamily="50" charset="-128"/>
                <a:ea typeface="HG丸ｺﾞｼｯｸM-PRO" panose="020F0600000000000000" pitchFamily="50" charset="-128"/>
              </a:rPr>
              <a:t>「価格支援ツール」等を活用した事前準備実習</a:t>
            </a:r>
          </a:p>
          <a:p>
            <a:pPr indent="177800">
              <a:lnSpc>
                <a:spcPts val="1700"/>
              </a:lnSpc>
            </a:pPr>
            <a:r>
              <a:rPr lang="en-US" altLang="ja-JP" sz="1200" dirty="0">
                <a:solidFill>
                  <a:schemeClr val="tx1"/>
                </a:solidFill>
                <a:latin typeface="HG丸ｺﾞｼｯｸM-PRO" panose="020F0600000000000000" pitchFamily="50" charset="-128"/>
                <a:ea typeface="HG丸ｺﾞｼｯｸM-PRO" panose="020F0600000000000000" pitchFamily="50" charset="-128"/>
              </a:rPr>
              <a:t>13:30-13:45	</a:t>
            </a:r>
            <a:r>
              <a:rPr lang="ja-JP" altLang="en-US" sz="1200" dirty="0">
                <a:solidFill>
                  <a:schemeClr val="tx1"/>
                </a:solidFill>
                <a:latin typeface="HG丸ｺﾞｼｯｸM-PRO" panose="020F0600000000000000" pitchFamily="50" charset="-128"/>
                <a:ea typeface="HG丸ｺﾞｼｯｸM-PRO" panose="020F0600000000000000" pitchFamily="50" charset="-128"/>
              </a:rPr>
              <a:t>ロールプレイ実習の進め方</a:t>
            </a:r>
          </a:p>
          <a:p>
            <a:pPr indent="177800">
              <a:lnSpc>
                <a:spcPts val="1700"/>
              </a:lnSpc>
            </a:pPr>
            <a:r>
              <a:rPr lang="en-US" altLang="ja-JP" sz="1200" dirty="0">
                <a:solidFill>
                  <a:schemeClr val="tx1"/>
                </a:solidFill>
                <a:latin typeface="HG丸ｺﾞｼｯｸM-PRO" panose="020F0600000000000000" pitchFamily="50" charset="-128"/>
                <a:ea typeface="HG丸ｺﾞｼｯｸM-PRO" panose="020F0600000000000000" pitchFamily="50" charset="-128"/>
              </a:rPr>
              <a:t>13:45-14:00	</a:t>
            </a:r>
            <a:r>
              <a:rPr lang="ja-JP" altLang="en-US" sz="1200" dirty="0">
                <a:solidFill>
                  <a:schemeClr val="tx1"/>
                </a:solidFill>
                <a:latin typeface="HG丸ｺﾞｼｯｸM-PRO" panose="020F0600000000000000" pitchFamily="50" charset="-128"/>
                <a:ea typeface="HG丸ｺﾞｼｯｸM-PRO" panose="020F0600000000000000" pitchFamily="50" charset="-128"/>
              </a:rPr>
              <a:t>「プランニングシート」作成法</a:t>
            </a:r>
          </a:p>
          <a:p>
            <a:pPr indent="177800">
              <a:lnSpc>
                <a:spcPts val="1700"/>
              </a:lnSpc>
            </a:pPr>
            <a:r>
              <a:rPr lang="en-US" altLang="ja-JP" sz="1200" dirty="0">
                <a:solidFill>
                  <a:schemeClr val="tx1"/>
                </a:solidFill>
                <a:latin typeface="HG丸ｺﾞｼｯｸM-PRO" panose="020F0600000000000000" pitchFamily="50" charset="-128"/>
                <a:ea typeface="HG丸ｺﾞｼｯｸM-PRO" panose="020F0600000000000000" pitchFamily="50" charset="-128"/>
              </a:rPr>
              <a:t>14:10-14:55	</a:t>
            </a:r>
            <a:r>
              <a:rPr lang="ja-JP" altLang="en-US" sz="1200" dirty="0">
                <a:solidFill>
                  <a:schemeClr val="tx1"/>
                </a:solidFill>
                <a:latin typeface="HG丸ｺﾞｼｯｸM-PRO" panose="020F0600000000000000" pitchFamily="50" charset="-128"/>
                <a:ea typeface="HG丸ｺﾞｼｯｸM-PRO" panose="020F0600000000000000" pitchFamily="50" charset="-128"/>
              </a:rPr>
              <a:t>プランニング（</a:t>
            </a:r>
            <a:r>
              <a:rPr lang="en-US" altLang="ja-JP" sz="1200" dirty="0">
                <a:solidFill>
                  <a:schemeClr val="tx1"/>
                </a:solidFill>
                <a:latin typeface="HG丸ｺﾞｼｯｸM-PRO" panose="020F0600000000000000" pitchFamily="50" charset="-128"/>
                <a:ea typeface="HG丸ｺﾞｼｯｸM-PRO" panose="020F0600000000000000" pitchFamily="50" charset="-128"/>
              </a:rPr>
              <a:t>4</a:t>
            </a:r>
            <a:r>
              <a:rPr lang="ja-JP" altLang="en-US" sz="1200" dirty="0">
                <a:solidFill>
                  <a:schemeClr val="tx1"/>
                </a:solidFill>
                <a:latin typeface="HG丸ｺﾞｼｯｸM-PRO" panose="020F0600000000000000" pitchFamily="50" charset="-128"/>
                <a:ea typeface="HG丸ｺﾞｼｯｸM-PRO" panose="020F0600000000000000" pitchFamily="50" charset="-128"/>
              </a:rPr>
              <a:t>人グループ）</a:t>
            </a:r>
          </a:p>
          <a:p>
            <a:pPr indent="177800">
              <a:lnSpc>
                <a:spcPts val="1700"/>
              </a:lnSpc>
            </a:pPr>
            <a:r>
              <a:rPr lang="en-US" altLang="ja-JP" sz="1200" dirty="0">
                <a:solidFill>
                  <a:schemeClr val="tx1"/>
                </a:solidFill>
                <a:latin typeface="HG丸ｺﾞｼｯｸM-PRO" panose="020F0600000000000000" pitchFamily="50" charset="-128"/>
                <a:ea typeface="HG丸ｺﾞｼｯｸM-PRO" panose="020F0600000000000000" pitchFamily="50" charset="-128"/>
              </a:rPr>
              <a:t>14:55-15:15	</a:t>
            </a:r>
            <a:r>
              <a:rPr lang="ja-JP" altLang="en-US" sz="1200" dirty="0">
                <a:solidFill>
                  <a:schemeClr val="tx1"/>
                </a:solidFill>
                <a:latin typeface="HG丸ｺﾞｼｯｸM-PRO" panose="020F0600000000000000" pitchFamily="50" charset="-128"/>
                <a:ea typeface="HG丸ｺﾞｼｯｸM-PRO" panose="020F0600000000000000" pitchFamily="50" charset="-128"/>
              </a:rPr>
              <a:t>ロールプレイング（受講者</a:t>
            </a:r>
            <a:r>
              <a:rPr lang="en-US" altLang="ja-JP" sz="1200" dirty="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a:solidFill>
                  <a:schemeClr val="tx1"/>
                </a:solidFill>
                <a:latin typeface="HG丸ｺﾞｼｯｸM-PRO" panose="020F0600000000000000" pitchFamily="50" charset="-128"/>
                <a:ea typeface="HG丸ｺﾞｼｯｸM-PRO" panose="020F0600000000000000" pitchFamily="50" charset="-128"/>
              </a:rPr>
              <a:t>対</a:t>
            </a:r>
            <a:r>
              <a:rPr lang="en-US" altLang="ja-JP" sz="1200" dirty="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p>
          <a:p>
            <a:pPr indent="177800">
              <a:lnSpc>
                <a:spcPts val="1700"/>
              </a:lnSpc>
            </a:pPr>
            <a:r>
              <a:rPr lang="en-US" altLang="ja-JP" sz="1200" dirty="0">
                <a:solidFill>
                  <a:schemeClr val="tx1"/>
                </a:solidFill>
                <a:latin typeface="HG丸ｺﾞｼｯｸM-PRO" panose="020F0600000000000000" pitchFamily="50" charset="-128"/>
                <a:ea typeface="HG丸ｺﾞｼｯｸM-PRO" panose="020F0600000000000000" pitchFamily="50" charset="-128"/>
              </a:rPr>
              <a:t>15:15-15:40	</a:t>
            </a:r>
            <a:r>
              <a:rPr lang="ja-JP" altLang="en-US" sz="1200" dirty="0">
                <a:solidFill>
                  <a:schemeClr val="tx1"/>
                </a:solidFill>
                <a:latin typeface="HG丸ｺﾞｼｯｸM-PRO" panose="020F0600000000000000" pitchFamily="50" charset="-128"/>
                <a:ea typeface="HG丸ｺﾞｼｯｸM-PRO" panose="020F0600000000000000" pitchFamily="50" charset="-128"/>
              </a:rPr>
              <a:t>フィードバック（受講者全員で聴講）</a:t>
            </a:r>
          </a:p>
          <a:p>
            <a:pPr indent="177800">
              <a:lnSpc>
                <a:spcPts val="1700"/>
              </a:lnSpc>
            </a:pPr>
            <a:r>
              <a:rPr lang="en-US" altLang="ja-JP" sz="1200" dirty="0">
                <a:solidFill>
                  <a:schemeClr val="tx1"/>
                </a:solidFill>
                <a:latin typeface="HG丸ｺﾞｼｯｸM-PRO" panose="020F0600000000000000" pitchFamily="50" charset="-128"/>
                <a:ea typeface="HG丸ｺﾞｼｯｸM-PRO" panose="020F0600000000000000" pitchFamily="50" charset="-128"/>
              </a:rPr>
              <a:t>15:40-16:00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まとめ＆質疑応答</a:t>
            </a:r>
          </a:p>
          <a:p>
            <a:pPr indent="177800">
              <a:lnSpc>
                <a:spcPts val="1700"/>
              </a:lnSpc>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en-US" altLang="ja-JP" sz="1200" b="1" dirty="0">
                <a:solidFill>
                  <a:schemeClr val="tx1"/>
                </a:solidFill>
                <a:latin typeface="HG丸ｺﾞｼｯｸM-PRO" panose="020F0600000000000000" pitchFamily="50" charset="-128"/>
                <a:ea typeface="HG丸ｺﾞｼｯｸM-PRO" panose="020F0600000000000000" pitchFamily="50" charset="-128"/>
              </a:rPr>
              <a:t>【</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講師</a:t>
            </a:r>
            <a:r>
              <a:rPr lang="en-US" altLang="ja-JP" sz="1200" b="1" dirty="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indent="177800">
              <a:lnSpc>
                <a:spcPts val="1700"/>
              </a:lnSpc>
            </a:pPr>
            <a:r>
              <a:rPr lang="zh-TW" altLang="en-US" sz="1200" dirty="0">
                <a:solidFill>
                  <a:schemeClr val="tx1"/>
                </a:solidFill>
                <a:latin typeface="HG丸ｺﾞｼｯｸM-PRO" panose="020F0600000000000000" pitchFamily="50" charset="-128"/>
                <a:ea typeface="HG丸ｺﾞｼｯｸM-PRO" panose="020F0600000000000000" pitchFamily="50" charset="-128"/>
              </a:rPr>
              <a:t>株式会社ＮＲＩＪ　代表取締役社長　観音寺 一嵩氏</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6350" y="9613226"/>
            <a:ext cx="6949992" cy="430887"/>
          </a:xfrm>
          <a:prstGeom prst="rect">
            <a:avLst/>
          </a:prstGeom>
          <a:solidFill>
            <a:schemeClr val="accent2"/>
          </a:solidFill>
          <a:ln>
            <a:noFill/>
          </a:ln>
        </p:spPr>
        <p:txBody>
          <a:bodyPr wrap="square" anchor="ctr">
            <a:spAutoFit/>
          </a:bodyPr>
          <a:lstStyle/>
          <a:p>
            <a:pPr algn="ctr"/>
            <a:endParaRPr lang="en-US" altLang="ja-JP" sz="500" b="1" dirty="0">
              <a:solidFill>
                <a:schemeClr val="bg1"/>
              </a:solidFill>
              <a:latin typeface="HG丸ｺﾞｼｯｸM-PRO" panose="020F0600000000000000" pitchFamily="50" charset="-128"/>
              <a:ea typeface="HG丸ｺﾞｼｯｸM-PRO" panose="020F0600000000000000" pitchFamily="50" charset="-128"/>
            </a:endParaRPr>
          </a:p>
          <a:p>
            <a:pPr algn="ctr"/>
            <a:r>
              <a:rPr lang="en-US" altLang="ja-JP" sz="1200" b="1" dirty="0">
                <a:solidFill>
                  <a:schemeClr val="bg1"/>
                </a:solidFill>
                <a:latin typeface="HG丸ｺﾞｼｯｸM-PRO" panose="020F0600000000000000" pitchFamily="50" charset="-128"/>
                <a:ea typeface="HG丸ｺﾞｼｯｸM-PRO" panose="020F0600000000000000" pitchFamily="50" charset="-128"/>
              </a:rPr>
              <a:t>【</a:t>
            </a:r>
            <a:r>
              <a:rPr lang="ja-JP" altLang="en-US" sz="1200" b="1" dirty="0">
                <a:solidFill>
                  <a:schemeClr val="bg1"/>
                </a:solidFill>
                <a:latin typeface="HG丸ｺﾞｼｯｸM-PRO" panose="020F0600000000000000" pitchFamily="50" charset="-128"/>
                <a:ea typeface="HG丸ｺﾞｼｯｸM-PRO" panose="020F0600000000000000" pitchFamily="50" charset="-128"/>
              </a:rPr>
              <a:t>共催</a:t>
            </a:r>
            <a:r>
              <a:rPr lang="en-US" altLang="ja-JP" sz="1200" b="1" dirty="0">
                <a:solidFill>
                  <a:schemeClr val="bg1"/>
                </a:solidFill>
                <a:latin typeface="HG丸ｺﾞｼｯｸM-PRO" panose="020F0600000000000000" pitchFamily="50" charset="-128"/>
                <a:ea typeface="HG丸ｺﾞｼｯｸM-PRO" panose="020F0600000000000000" pitchFamily="50" charset="-128"/>
              </a:rPr>
              <a:t>】</a:t>
            </a:r>
            <a:r>
              <a:rPr lang="ja-JP" altLang="en-US" sz="1200" b="1" dirty="0">
                <a:solidFill>
                  <a:schemeClr val="bg1"/>
                </a:solidFill>
                <a:latin typeface="HG丸ｺﾞｼｯｸM-PRO" panose="020F0600000000000000" pitchFamily="50" charset="-128"/>
                <a:ea typeface="HG丸ｺﾞｼｯｸM-PRO" panose="020F0600000000000000" pitchFamily="50" charset="-128"/>
              </a:rPr>
              <a:t>島根県商工労働部中小企業課・公益財団法人しまね産業振興財団</a:t>
            </a:r>
            <a:endParaRPr lang="en-US" altLang="ja-JP" sz="1200" b="1" dirty="0">
              <a:solidFill>
                <a:schemeClr val="bg1"/>
              </a:solidFill>
              <a:latin typeface="HG丸ｺﾞｼｯｸM-PRO" panose="020F0600000000000000" pitchFamily="50" charset="-128"/>
              <a:ea typeface="HG丸ｺﾞｼｯｸM-PRO" panose="020F0600000000000000" pitchFamily="50" charset="-128"/>
            </a:endParaRPr>
          </a:p>
          <a:p>
            <a:pPr algn="ctr"/>
            <a:endParaRPr lang="ja-JP" altLang="en-US" sz="5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4" name="円形吹き出し 3"/>
          <p:cNvSpPr/>
          <p:nvPr/>
        </p:nvSpPr>
        <p:spPr>
          <a:xfrm>
            <a:off x="4885210" y="3491639"/>
            <a:ext cx="1912843" cy="1003487"/>
          </a:xfrm>
          <a:prstGeom prst="wedgeEllipseCallout">
            <a:avLst>
              <a:gd name="adj1" fmla="val -45935"/>
              <a:gd name="adj2" fmla="val -5267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浜田・松江　</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連続開催</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p:txBody>
      </p:sp>
      <p:pic>
        <p:nvPicPr>
          <p:cNvPr id="5" name="図 4">
            <a:extLst>
              <a:ext uri="{FF2B5EF4-FFF2-40B4-BE49-F238E27FC236}">
                <a16:creationId xmlns:a16="http://schemas.microsoft.com/office/drawing/2014/main" id="{6CF013FE-A934-106B-C15C-D8DEE26F0F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225" y="-2389"/>
            <a:ext cx="1298842" cy="481992"/>
          </a:xfrm>
          <a:prstGeom prst="rect">
            <a:avLst/>
          </a:prstGeom>
        </p:spPr>
      </p:pic>
    </p:spTree>
    <p:extLst>
      <p:ext uri="{BB962C8B-B14F-4D97-AF65-F5344CB8AC3E}">
        <p14:creationId xmlns:p14="http://schemas.microsoft.com/office/powerpoint/2010/main" val="856919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フリーフォーム 17"/>
          <p:cNvSpPr/>
          <p:nvPr/>
        </p:nvSpPr>
        <p:spPr>
          <a:xfrm>
            <a:off x="1751693" y="7170058"/>
            <a:ext cx="5215164" cy="2878138"/>
          </a:xfrm>
          <a:custGeom>
            <a:avLst/>
            <a:gdLst>
              <a:gd name="connsiteX0" fmla="*/ 0 w 5196114"/>
              <a:gd name="connsiteY0" fmla="*/ 2844800 h 2873829"/>
              <a:gd name="connsiteX1" fmla="*/ 5196114 w 5196114"/>
              <a:gd name="connsiteY1" fmla="*/ 0 h 2873829"/>
              <a:gd name="connsiteX2" fmla="*/ 5196114 w 5196114"/>
              <a:gd name="connsiteY2" fmla="*/ 2873829 h 2873829"/>
              <a:gd name="connsiteX3" fmla="*/ 0 w 5196114"/>
              <a:gd name="connsiteY3" fmla="*/ 2844800 h 2873829"/>
              <a:gd name="connsiteX0" fmla="*/ 0 w 5215164"/>
              <a:gd name="connsiteY0" fmla="*/ 2878138 h 2878138"/>
              <a:gd name="connsiteX1" fmla="*/ 5215164 w 5215164"/>
              <a:gd name="connsiteY1" fmla="*/ 0 h 2878138"/>
              <a:gd name="connsiteX2" fmla="*/ 5215164 w 5215164"/>
              <a:gd name="connsiteY2" fmla="*/ 2873829 h 2878138"/>
              <a:gd name="connsiteX3" fmla="*/ 0 w 5215164"/>
              <a:gd name="connsiteY3" fmla="*/ 2878138 h 2878138"/>
            </a:gdLst>
            <a:ahLst/>
            <a:cxnLst>
              <a:cxn ang="0">
                <a:pos x="connsiteX0" y="connsiteY0"/>
              </a:cxn>
              <a:cxn ang="0">
                <a:pos x="connsiteX1" y="connsiteY1"/>
              </a:cxn>
              <a:cxn ang="0">
                <a:pos x="connsiteX2" y="connsiteY2"/>
              </a:cxn>
              <a:cxn ang="0">
                <a:pos x="connsiteX3" y="connsiteY3"/>
              </a:cxn>
            </a:cxnLst>
            <a:rect l="l" t="t" r="r" b="b"/>
            <a:pathLst>
              <a:path w="5215164" h="2878138">
                <a:moveTo>
                  <a:pt x="0" y="2878138"/>
                </a:moveTo>
                <a:lnTo>
                  <a:pt x="5215164" y="0"/>
                </a:lnTo>
                <a:lnTo>
                  <a:pt x="5215164" y="2873829"/>
                </a:lnTo>
                <a:lnTo>
                  <a:pt x="0" y="2878138"/>
                </a:lnTo>
                <a:close/>
              </a:path>
            </a:pathLst>
          </a:custGeom>
          <a:gradFill flip="none" rotWithShape="1">
            <a:gsLst>
              <a:gs pos="33000">
                <a:schemeClr val="accent1">
                  <a:lumMod val="60000"/>
                  <a:lumOff val="40000"/>
                </a:schemeClr>
              </a:gs>
              <a:gs pos="0">
                <a:schemeClr val="accent1">
                  <a:lumMod val="75000"/>
                </a:schemeClr>
              </a:gs>
              <a:gs pos="100000">
                <a:schemeClr val="accent1">
                  <a:lumMod val="40000"/>
                  <a:lumOff val="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0" name="フリーフォーム 19"/>
          <p:cNvSpPr/>
          <p:nvPr/>
        </p:nvSpPr>
        <p:spPr>
          <a:xfrm>
            <a:off x="-6350" y="0"/>
            <a:ext cx="6954838" cy="5372100"/>
          </a:xfrm>
          <a:custGeom>
            <a:avLst/>
            <a:gdLst>
              <a:gd name="connsiteX0" fmla="*/ 12700 w 6972300"/>
              <a:gd name="connsiteY0" fmla="*/ 5384800 h 5384800"/>
              <a:gd name="connsiteX1" fmla="*/ 6972300 w 6972300"/>
              <a:gd name="connsiteY1" fmla="*/ 2095500 h 5384800"/>
              <a:gd name="connsiteX2" fmla="*/ 6972300 w 6972300"/>
              <a:gd name="connsiteY2" fmla="*/ 0 h 5384800"/>
              <a:gd name="connsiteX3" fmla="*/ 0 w 6972300"/>
              <a:gd name="connsiteY3" fmla="*/ 0 h 5384800"/>
              <a:gd name="connsiteX4" fmla="*/ 12700 w 6972300"/>
              <a:gd name="connsiteY4" fmla="*/ 5384800 h 5384800"/>
              <a:gd name="connsiteX0" fmla="*/ 1217 w 6973560"/>
              <a:gd name="connsiteY0" fmla="*/ 5384800 h 5384800"/>
              <a:gd name="connsiteX1" fmla="*/ 6973560 w 6973560"/>
              <a:gd name="connsiteY1" fmla="*/ 2095500 h 5384800"/>
              <a:gd name="connsiteX2" fmla="*/ 6973560 w 6973560"/>
              <a:gd name="connsiteY2" fmla="*/ 0 h 5384800"/>
              <a:gd name="connsiteX3" fmla="*/ 1260 w 6973560"/>
              <a:gd name="connsiteY3" fmla="*/ 0 h 5384800"/>
              <a:gd name="connsiteX4" fmla="*/ 1217 w 6973560"/>
              <a:gd name="connsiteY4" fmla="*/ 5384800 h 5384800"/>
              <a:gd name="connsiteX0" fmla="*/ 6328 w 6978671"/>
              <a:gd name="connsiteY0" fmla="*/ 5384800 h 5384800"/>
              <a:gd name="connsiteX1" fmla="*/ 6978671 w 6978671"/>
              <a:gd name="connsiteY1" fmla="*/ 2095500 h 5384800"/>
              <a:gd name="connsiteX2" fmla="*/ 6978671 w 6978671"/>
              <a:gd name="connsiteY2" fmla="*/ 0 h 5384800"/>
              <a:gd name="connsiteX3" fmla="*/ 0 w 6978671"/>
              <a:gd name="connsiteY3" fmla="*/ 0 h 5384800"/>
              <a:gd name="connsiteX4" fmla="*/ 6328 w 6978671"/>
              <a:gd name="connsiteY4" fmla="*/ 5384800 h 538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78671" h="5384800">
                <a:moveTo>
                  <a:pt x="6328" y="5384800"/>
                </a:moveTo>
                <a:lnTo>
                  <a:pt x="6978671" y="2095500"/>
                </a:lnTo>
                <a:lnTo>
                  <a:pt x="6978671" y="0"/>
                </a:lnTo>
                <a:lnTo>
                  <a:pt x="0" y="0"/>
                </a:lnTo>
                <a:cubicBezTo>
                  <a:pt x="4233" y="1794933"/>
                  <a:pt x="2095" y="3589867"/>
                  <a:pt x="6328" y="5384800"/>
                </a:cubicBezTo>
                <a:close/>
              </a:path>
            </a:pathLst>
          </a:custGeom>
          <a:gradFill flip="none" rotWithShape="1">
            <a:gsLst>
              <a:gs pos="64000">
                <a:schemeClr val="accent1">
                  <a:lumMod val="40000"/>
                  <a:lumOff val="60000"/>
                </a:schemeClr>
              </a:gs>
              <a:gs pos="0">
                <a:schemeClr val="accent1">
                  <a:lumMod val="75000"/>
                </a:schemeClr>
              </a:gs>
              <a:gs pos="100000">
                <a:schemeClr val="accent1">
                  <a:lumMod val="40000"/>
                  <a:lumOff val="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42875" y="101601"/>
            <a:ext cx="6639910" cy="9840686"/>
          </a:xfrm>
          <a:prstGeom prst="roundRect">
            <a:avLst>
              <a:gd name="adj" fmla="val 1739"/>
            </a:avLst>
          </a:prstGeom>
          <a:pattFill prst="dotGrid">
            <a:fgClr>
              <a:schemeClr val="accent1">
                <a:lumMod val="20000"/>
                <a:lumOff val="80000"/>
              </a:schemeClr>
            </a:fgClr>
            <a:bgClr>
              <a:schemeClr val="bg1"/>
            </a:bgClr>
          </a:patt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0" rtlCol="0" anchor="t"/>
          <a:lstStyle/>
          <a:p>
            <a:pPr>
              <a:lnSpc>
                <a:spcPts val="2000"/>
              </a:lnSpc>
            </a:pPr>
            <a:endParaRPr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674976438"/>
              </p:ext>
            </p:extLst>
          </p:nvPr>
        </p:nvGraphicFramePr>
        <p:xfrm>
          <a:off x="242910" y="2933898"/>
          <a:ext cx="6439840" cy="4893494"/>
        </p:xfrm>
        <a:graphic>
          <a:graphicData uri="http://schemas.openxmlformats.org/drawingml/2006/table">
            <a:tbl>
              <a:tblPr firstRow="1" bandRow="1">
                <a:tableStyleId>{5940675A-B579-460E-94D1-54222C63F5DA}</a:tableStyleId>
              </a:tblPr>
              <a:tblGrid>
                <a:gridCol w="698176">
                  <a:extLst>
                    <a:ext uri="{9D8B030D-6E8A-4147-A177-3AD203B41FA5}">
                      <a16:colId xmlns:a16="http://schemas.microsoft.com/office/drawing/2014/main" val="2454008897"/>
                    </a:ext>
                  </a:extLst>
                </a:gridCol>
                <a:gridCol w="1432560">
                  <a:extLst>
                    <a:ext uri="{9D8B030D-6E8A-4147-A177-3AD203B41FA5}">
                      <a16:colId xmlns:a16="http://schemas.microsoft.com/office/drawing/2014/main" val="2228961175"/>
                    </a:ext>
                  </a:extLst>
                </a:gridCol>
                <a:gridCol w="1303020">
                  <a:extLst>
                    <a:ext uri="{9D8B030D-6E8A-4147-A177-3AD203B41FA5}">
                      <a16:colId xmlns:a16="http://schemas.microsoft.com/office/drawing/2014/main" val="90638371"/>
                    </a:ext>
                  </a:extLst>
                </a:gridCol>
                <a:gridCol w="3006084">
                  <a:extLst>
                    <a:ext uri="{9D8B030D-6E8A-4147-A177-3AD203B41FA5}">
                      <a16:colId xmlns:a16="http://schemas.microsoft.com/office/drawing/2014/main" val="3037653605"/>
                    </a:ext>
                  </a:extLst>
                </a:gridCol>
              </a:tblGrid>
              <a:tr h="619914">
                <a:tc rowSpan="2">
                  <a:txBody>
                    <a:bodyPr/>
                    <a:lstStyle/>
                    <a:p>
                      <a:pPr algn="ctr"/>
                      <a:r>
                        <a:rPr kumimoji="1" lang="ja-JP" altLang="en-US" sz="1200" dirty="0"/>
                        <a:t>法人名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endParaRPr kumimoji="1" lang="ja-JP" altLang="en-US"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t>お申込み</a:t>
                      </a:r>
                      <a:endParaRPr kumimoji="1" lang="en-US" altLang="ja-JP" sz="1200" dirty="0"/>
                    </a:p>
                    <a:p>
                      <a:pPr algn="ctr"/>
                      <a:r>
                        <a:rPr kumimoji="1" lang="ja-JP" altLang="en-US" sz="1200" dirty="0"/>
                        <a:t>代表様氏名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199008"/>
                  </a:ext>
                </a:extLst>
              </a:tr>
              <a:tr h="560748">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t>お申込み</a:t>
                      </a:r>
                      <a:endParaRPr kumimoji="1" lang="en-US" altLang="ja-JP" sz="1200" dirty="0"/>
                    </a:p>
                    <a:p>
                      <a:pPr algn="ctr"/>
                      <a:r>
                        <a:rPr kumimoji="1" lang="ja-JP" altLang="en-US" sz="1200" dirty="0"/>
                        <a:t>代表者様連絡先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en-US" altLang="ja-JP" dirty="0">
                          <a:solidFill>
                            <a:schemeClr val="tx1">
                              <a:lumMod val="50000"/>
                              <a:lumOff val="50000"/>
                            </a:schemeClr>
                          </a:solidFill>
                        </a:rPr>
                        <a:t>TEL : </a:t>
                      </a:r>
                    </a:p>
                    <a:p>
                      <a:pPr algn="l"/>
                      <a:r>
                        <a:rPr kumimoji="1" lang="en-US" altLang="ja-JP" dirty="0">
                          <a:solidFill>
                            <a:schemeClr val="tx1">
                              <a:lumMod val="50000"/>
                              <a:lumOff val="50000"/>
                            </a:schemeClr>
                          </a:solidFill>
                        </a:rPr>
                        <a:t>E-mail</a:t>
                      </a:r>
                      <a:r>
                        <a:rPr kumimoji="1" lang="ja-JP" altLang="en-US" baseline="0" dirty="0">
                          <a:solidFill>
                            <a:schemeClr val="tx1">
                              <a:lumMod val="50000"/>
                              <a:lumOff val="50000"/>
                            </a:schemeClr>
                          </a:solidFill>
                        </a:rPr>
                        <a:t> </a:t>
                      </a:r>
                      <a:r>
                        <a:rPr kumimoji="1" lang="en-US" altLang="ja-JP" dirty="0">
                          <a:solidFill>
                            <a:schemeClr val="tx1">
                              <a:lumMod val="50000"/>
                              <a:lumOff val="50000"/>
                            </a:schemeClr>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14434121"/>
                  </a:ext>
                </a:extLst>
              </a:tr>
              <a:tr h="413387">
                <a:tc gridSpan="2">
                  <a:txBody>
                    <a:bodyPr/>
                    <a:lstStyle/>
                    <a:p>
                      <a:pPr algn="ctr"/>
                      <a:r>
                        <a:rPr kumimoji="1" lang="ja-JP" altLang="en-US" sz="1300" dirty="0"/>
                        <a:t>参加会場（選択）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r>
                        <a:rPr kumimoji="1" lang="ja-JP" altLang="en-US" sz="1300" dirty="0"/>
                        <a:t>□</a:t>
                      </a:r>
                      <a:r>
                        <a:rPr kumimoji="1" lang="en-US" altLang="ja-JP" sz="1300" dirty="0"/>
                        <a:t>8/4 </a:t>
                      </a:r>
                      <a:r>
                        <a:rPr kumimoji="1" lang="ja-JP" altLang="en-US" sz="1300" dirty="0"/>
                        <a:t>浜田会場・　□</a:t>
                      </a:r>
                      <a:r>
                        <a:rPr kumimoji="1" lang="en-US" altLang="ja-JP" sz="1300" dirty="0"/>
                        <a:t>8/5 </a:t>
                      </a:r>
                      <a:r>
                        <a:rPr kumimoji="1" lang="ja-JP" altLang="en-US" sz="1300" dirty="0"/>
                        <a:t>松江会場</a:t>
                      </a:r>
                      <a:endParaRPr kumimoji="1" lang="en-US" altLang="ja-JP"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3520353562"/>
                  </a:ext>
                </a:extLst>
              </a:tr>
              <a:tr h="387927">
                <a:tc gridSpan="2">
                  <a:txBody>
                    <a:bodyPr/>
                    <a:lstStyle/>
                    <a:p>
                      <a:pPr algn="ctr"/>
                      <a:r>
                        <a:rPr kumimoji="1" lang="ja-JP" altLang="en-US" sz="1300" dirty="0"/>
                        <a:t>参加者氏名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1300" dirty="0"/>
                        <a:t>ご所属・お役職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42133055"/>
                  </a:ext>
                </a:extLst>
              </a:tr>
              <a:tr h="431740">
                <a:tc grid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grid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0101718"/>
                  </a:ext>
                </a:extLst>
              </a:tr>
              <a:tr h="408034">
                <a:tc grid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grid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09855704"/>
                  </a:ext>
                </a:extLst>
              </a:tr>
              <a:tr h="408034">
                <a:tc grid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grid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1515622"/>
                  </a:ext>
                </a:extLst>
              </a:tr>
              <a:tr h="380809">
                <a:tc grid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grid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1885993251"/>
                  </a:ext>
                </a:extLst>
              </a:tr>
              <a:tr h="408034">
                <a:tc grid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13992563"/>
                  </a:ext>
                </a:extLst>
              </a:tr>
              <a:tr h="874867">
                <a:tc gridSpan="2">
                  <a:txBody>
                    <a:bodyPr/>
                    <a:lstStyle/>
                    <a:p>
                      <a:pPr algn="ctr"/>
                      <a:r>
                        <a:rPr kumimoji="1" lang="ja-JP" altLang="en-US" sz="1300" dirty="0"/>
                        <a:t>ご質問</a:t>
                      </a:r>
                      <a:endParaRPr kumimoji="1" lang="en-US" altLang="ja-JP" sz="1300" dirty="0"/>
                    </a:p>
                    <a:p>
                      <a:pPr algn="ctr"/>
                      <a:r>
                        <a:rPr kumimoji="1" lang="ja-JP" altLang="en-US" sz="1050" dirty="0"/>
                        <a:t>価格転嫁・価格交渉を実施するにあたり、不明な点等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4053391599"/>
                  </a:ext>
                </a:extLst>
              </a:tr>
            </a:tbl>
          </a:graphicData>
        </a:graphic>
      </p:graphicFrame>
      <p:sp>
        <p:nvSpPr>
          <p:cNvPr id="8" name="テキスト ボックス 7"/>
          <p:cNvSpPr txBox="1"/>
          <p:nvPr/>
        </p:nvSpPr>
        <p:spPr>
          <a:xfrm>
            <a:off x="1684225" y="82902"/>
            <a:ext cx="3580039" cy="538609"/>
          </a:xfrm>
          <a:prstGeom prst="rect">
            <a:avLst/>
          </a:prstGeom>
          <a:noFill/>
        </p:spPr>
        <p:txBody>
          <a:bodyPr wrap="square" lIns="0" rIns="0" bIns="0" rtlCol="0" anchor="ctr">
            <a:spAutoFit/>
          </a:bodyPr>
          <a:lstStyle/>
          <a:p>
            <a:pPr algn="ctr"/>
            <a:r>
              <a:rPr lang="ja-JP" altLang="en-US" sz="3200" u="sng"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申込用紙</a:t>
            </a:r>
          </a:p>
        </p:txBody>
      </p:sp>
      <p:sp>
        <p:nvSpPr>
          <p:cNvPr id="10" name="テキスト ボックス 9"/>
          <p:cNvSpPr txBox="1"/>
          <p:nvPr/>
        </p:nvSpPr>
        <p:spPr>
          <a:xfrm>
            <a:off x="254324" y="730863"/>
            <a:ext cx="6439840" cy="569387"/>
          </a:xfrm>
          <a:prstGeom prst="rect">
            <a:avLst/>
          </a:prstGeom>
          <a:noFill/>
        </p:spPr>
        <p:txBody>
          <a:bodyPr wrap="square" lIns="0" rIns="0" bIns="0" rtlCol="0" anchor="ctr">
            <a:spAutoFit/>
          </a:bodyPr>
          <a:lstStyle/>
          <a:p>
            <a:pPr algn="ctr"/>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以下のＵＲＬからフォームにてお申込みいただくか、</a:t>
            </a:r>
            <a:endPar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pPr algn="ct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本書へご記入の上</a:t>
            </a:r>
            <a:r>
              <a:rPr lang="ja-JP" altLang="en-US" sz="1600" u="sng"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メール</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で下記の連絡先へお申し込み下さい。</a:t>
            </a:r>
            <a:endPar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1328541" y="2067747"/>
            <a:ext cx="3935723" cy="692497"/>
          </a:xfrm>
          <a:prstGeom prst="rect">
            <a:avLst/>
          </a:prstGeom>
          <a:noFill/>
        </p:spPr>
        <p:txBody>
          <a:bodyPr wrap="square" lIns="0" rIns="0" bIns="0" rtlCol="0" anchor="ctr">
            <a:spAutoFit/>
          </a:bodyPr>
          <a:lstStyle/>
          <a:p>
            <a:pPr algn="ctr"/>
            <a:r>
              <a:rPr lang="en-US" altLang="ja-JP" sz="1600" u="sng" dirty="0">
                <a:latin typeface="HG丸ｺﾞｼｯｸM-PRO" panose="020F0600000000000000" pitchFamily="50" charset="-128"/>
                <a:ea typeface="HG丸ｺﾞｼｯｸM-PRO" panose="020F0600000000000000" pitchFamily="50" charset="-128"/>
              </a:rPr>
              <a:t>(</a:t>
            </a:r>
            <a:r>
              <a:rPr lang="ja-JP" altLang="en-US" sz="1600" u="sng" dirty="0">
                <a:latin typeface="HG丸ｺﾞｼｯｸM-PRO" panose="020F0600000000000000" pitchFamily="50" charset="-128"/>
                <a:ea typeface="HG丸ｺﾞｼｯｸM-PRO" panose="020F0600000000000000" pitchFamily="50" charset="-128"/>
              </a:rPr>
              <a:t>公財</a:t>
            </a:r>
            <a:r>
              <a:rPr lang="en-US" altLang="ja-JP" sz="1600" u="sng" dirty="0">
                <a:latin typeface="HG丸ｺﾞｼｯｸM-PRO" panose="020F0600000000000000" pitchFamily="50" charset="-128"/>
                <a:ea typeface="HG丸ｺﾞｼｯｸM-PRO" panose="020F0600000000000000" pitchFamily="50" charset="-128"/>
              </a:rPr>
              <a:t>)</a:t>
            </a:r>
            <a:r>
              <a:rPr lang="ja-JP" altLang="en-US" sz="1600" u="sng" dirty="0">
                <a:latin typeface="HG丸ｺﾞｼｯｸM-PRO" panose="020F0600000000000000" pitchFamily="50" charset="-128"/>
                <a:ea typeface="HG丸ｺﾞｼｯｸM-PRO" panose="020F0600000000000000" pitchFamily="50" charset="-128"/>
              </a:rPr>
              <a:t>しまね産業振興財団 販路支援課あて</a:t>
            </a:r>
            <a:endParaRPr lang="en-US" altLang="ja-JP" sz="1600" u="sng" dirty="0">
              <a:latin typeface="HG丸ｺﾞｼｯｸM-PRO" panose="020F0600000000000000" pitchFamily="50" charset="-128"/>
              <a:ea typeface="HG丸ｺﾞｼｯｸM-PRO" panose="020F0600000000000000" pitchFamily="50" charset="-128"/>
            </a:endParaRPr>
          </a:p>
          <a:p>
            <a:pPr algn="ctr"/>
            <a:endParaRPr lang="en-US" altLang="ja-JP" sz="1000" b="1" u="sng"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1600" u="sng" dirty="0">
                <a:solidFill>
                  <a:srgbClr val="FF0000"/>
                </a:solidFill>
                <a:latin typeface="HG丸ｺﾞｼｯｸM-PRO" panose="020F0600000000000000" pitchFamily="50" charset="-128"/>
                <a:ea typeface="HG丸ｺﾞｼｯｸM-PRO" panose="020F0600000000000000" pitchFamily="50" charset="-128"/>
              </a:rPr>
              <a:t>申込締切　令和</a:t>
            </a:r>
            <a:r>
              <a:rPr lang="en-US" altLang="ja-JP" sz="1600" u="sng" dirty="0">
                <a:solidFill>
                  <a:srgbClr val="FF0000"/>
                </a:solidFill>
                <a:latin typeface="HG丸ｺﾞｼｯｸM-PRO" panose="020F0600000000000000" pitchFamily="50" charset="-128"/>
                <a:ea typeface="HG丸ｺﾞｼｯｸM-PRO" panose="020F0600000000000000" pitchFamily="50" charset="-128"/>
              </a:rPr>
              <a:t>7</a:t>
            </a:r>
            <a:r>
              <a:rPr lang="ja-JP" altLang="en-US" sz="1600" u="sng" dirty="0">
                <a:solidFill>
                  <a:srgbClr val="FF0000"/>
                </a:solidFill>
                <a:latin typeface="HG丸ｺﾞｼｯｸM-PRO" panose="020F0600000000000000" pitchFamily="50" charset="-128"/>
                <a:ea typeface="HG丸ｺﾞｼｯｸM-PRO" panose="020F0600000000000000" pitchFamily="50" charset="-128"/>
              </a:rPr>
              <a:t>年７月</a:t>
            </a:r>
            <a:r>
              <a:rPr lang="en-US" altLang="ja-JP" sz="1600" u="sng" dirty="0">
                <a:solidFill>
                  <a:srgbClr val="FF0000"/>
                </a:solidFill>
                <a:latin typeface="HG丸ｺﾞｼｯｸM-PRO" panose="020F0600000000000000" pitchFamily="50" charset="-128"/>
                <a:ea typeface="HG丸ｺﾞｼｯｸM-PRO" panose="020F0600000000000000" pitchFamily="50" charset="-128"/>
              </a:rPr>
              <a:t>30</a:t>
            </a:r>
            <a:r>
              <a:rPr lang="ja-JP" altLang="en-US" sz="1600" u="sng" dirty="0">
                <a:solidFill>
                  <a:srgbClr val="FF0000"/>
                </a:solidFill>
                <a:latin typeface="HG丸ｺﾞｼｯｸM-PRO" panose="020F0600000000000000" pitchFamily="50" charset="-128"/>
                <a:ea typeface="HG丸ｺﾞｼｯｸM-PRO" panose="020F0600000000000000" pitchFamily="50" charset="-128"/>
              </a:rPr>
              <a:t>日（水）</a:t>
            </a:r>
            <a:endParaRPr lang="en-US" altLang="ja-JP" sz="1600" u="sng" dirty="0">
              <a:solidFill>
                <a:srgbClr val="FF0000"/>
              </a:solidFill>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265736" y="7827392"/>
            <a:ext cx="6428427" cy="764312"/>
          </a:xfrm>
          <a:prstGeom prst="rect">
            <a:avLst/>
          </a:prstGeom>
          <a:noFill/>
        </p:spPr>
        <p:txBody>
          <a:bodyPr wrap="square" lIns="0" rIns="0" bIns="0" rtlCol="0" anchor="ctr">
            <a:spAutoFit/>
          </a:bodyPr>
          <a:lstStyle/>
          <a:p>
            <a:pPr>
              <a:lnSpc>
                <a:spcPts val="1400"/>
              </a:lnSpc>
            </a:pP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今回の申込みにあたり、ご記入いただくお客様の個人情報等は、本セミナーの運営及び下請取引適正化・価格転嫁に係る事業以外の目的では使用いたしません。</a:t>
            </a:r>
            <a:endParaRPr lang="en-US" altLang="ja-JP" sz="1200" dirty="0">
              <a:latin typeface="HG丸ｺﾞｼｯｸM-PRO" panose="020F0600000000000000" pitchFamily="50" charset="-128"/>
              <a:ea typeface="HG丸ｺﾞｼｯｸM-PRO" panose="020F0600000000000000" pitchFamily="50" charset="-128"/>
            </a:endParaRPr>
          </a:p>
          <a:p>
            <a:pPr>
              <a:lnSpc>
                <a:spcPts val="1400"/>
              </a:lnSpc>
            </a:pP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より多くの企業様に受講頂く観点から、受講者数の多い企業様は受講者数調整をお願いする場合がございます。</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2508411" y="1427023"/>
            <a:ext cx="2435063" cy="249620"/>
          </a:xfrm>
          <a:prstGeom prst="rect">
            <a:avLst/>
          </a:prstGeom>
          <a:noFill/>
        </p:spPr>
        <p:txBody>
          <a:bodyPr wrap="square" lIns="0" rIns="0" bIns="0" rtlCol="0" anchor="ctr">
            <a:spAutoFit/>
          </a:bodyPr>
          <a:lstStyle/>
          <a:p>
            <a:pPr>
              <a:lnSpc>
                <a:spcPts val="1800"/>
              </a:lnSpc>
            </a:pPr>
            <a:r>
              <a:rPr lang="ja-JP" altLang="en-US" sz="14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申込</a:t>
            </a:r>
            <a:r>
              <a:rPr lang="en-US" altLang="ja-JP" sz="1400" b="1" dirty="0">
                <a:latin typeface="HG丸ｺﾞｼｯｸM-PRO" panose="020F0600000000000000" pitchFamily="50" charset="-128"/>
                <a:ea typeface="HG丸ｺﾞｼｯｸM-PRO" panose="020F0600000000000000" pitchFamily="50" charset="-128"/>
              </a:rPr>
              <a:t>URL</a:t>
            </a:r>
            <a:r>
              <a:rPr lang="ja-JP" altLang="en-US" sz="1400" b="1" dirty="0">
                <a:latin typeface="HG丸ｺﾞｼｯｸM-PRO" panose="020F0600000000000000" pitchFamily="50" charset="-128"/>
                <a:ea typeface="HG丸ｺﾞｼｯｸM-PRO" panose="020F0600000000000000" pitchFamily="50" charset="-128"/>
              </a:rPr>
              <a:t>はこちら↓</a:t>
            </a:r>
            <a:endParaRPr lang="en-US" altLang="ja-JP" sz="1400" b="1" dirty="0">
              <a:latin typeface="HG丸ｺﾞｼｯｸM-PRO" panose="020F0600000000000000" pitchFamily="50" charset="-128"/>
              <a:ea typeface="HG丸ｺﾞｼｯｸM-PRO" panose="020F0600000000000000" pitchFamily="50" charset="-128"/>
            </a:endParaRPr>
          </a:p>
        </p:txBody>
      </p:sp>
      <p:sp>
        <p:nvSpPr>
          <p:cNvPr id="24" name="角丸四角形 23"/>
          <p:cNvSpPr/>
          <p:nvPr/>
        </p:nvSpPr>
        <p:spPr>
          <a:xfrm>
            <a:off x="260030" y="8676292"/>
            <a:ext cx="6439840" cy="1170752"/>
          </a:xfrm>
          <a:prstGeom prst="roundRect">
            <a:avLst>
              <a:gd name="adj" fmla="val 5372"/>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0" rtlCol="0" anchor="t"/>
          <a:lstStyle/>
          <a:p>
            <a:pPr>
              <a:lnSpc>
                <a:spcPts val="1800"/>
              </a:lnSpc>
            </a:pPr>
            <a:r>
              <a:rPr lang="en-US" altLang="ja-JP" sz="1400" b="1" dirty="0">
                <a:solidFill>
                  <a:schemeClr val="tx1"/>
                </a:solidFill>
                <a:latin typeface="HG丸ｺﾞｼｯｸM-PRO" panose="020F0600000000000000" pitchFamily="50" charset="-128"/>
                <a:ea typeface="HG丸ｺﾞｼｯｸM-PRO" panose="020F0600000000000000" pitchFamily="50" charset="-128"/>
              </a:rPr>
              <a:t>【</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お申し込み先</a:t>
            </a:r>
            <a:r>
              <a:rPr lang="en-US" altLang="ja-JP" sz="1400" b="1" dirty="0">
                <a:solidFill>
                  <a:schemeClr val="tx1"/>
                </a:solidFill>
                <a:latin typeface="HG丸ｺﾞｼｯｸM-PRO" panose="020F0600000000000000" pitchFamily="50" charset="-128"/>
                <a:ea typeface="HG丸ｺﾞｼｯｸM-PRO" panose="020F0600000000000000" pitchFamily="50" charset="-128"/>
              </a:rPr>
              <a:t>】</a:t>
            </a:r>
          </a:p>
          <a:p>
            <a:pPr indent="177800">
              <a:lnSpc>
                <a:spcPts val="1800"/>
              </a:lnSpc>
            </a:pPr>
            <a:r>
              <a:rPr lang="en-US" altLang="ja-JP"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公財</a:t>
            </a:r>
            <a:r>
              <a:rPr lang="en-US" altLang="ja-JP"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しまね産業振興財団　販路支援課</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indent="177800">
              <a:lnSpc>
                <a:spcPts val="1800"/>
              </a:lnSpc>
            </a:pPr>
            <a:r>
              <a:rPr lang="en-US" altLang="ja-JP" sz="1400" dirty="0">
                <a:solidFill>
                  <a:schemeClr val="tx1"/>
                </a:solidFill>
                <a:latin typeface="HG丸ｺﾞｼｯｸM-PRO" panose="020F0600000000000000" pitchFamily="50" charset="-128"/>
                <a:ea typeface="HG丸ｺﾞｼｯｸM-PRO" panose="020F0600000000000000" pitchFamily="50" charset="-128"/>
              </a:rPr>
              <a:t>TEL 0852-60-5114</a:t>
            </a: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solidFill>
                <a:latin typeface="HG丸ｺﾞｼｯｸM-PRO" panose="020F0600000000000000" pitchFamily="50" charset="-128"/>
                <a:ea typeface="HG丸ｺﾞｼｯｸM-PRO" panose="020F0600000000000000" pitchFamily="50" charset="-128"/>
              </a:rPr>
              <a:t>FAX</a:t>
            </a: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r>
              <a:rPr lang="en-US" altLang="ja-JP" sz="1400" dirty="0">
                <a:solidFill>
                  <a:schemeClr val="tx1"/>
                </a:solidFill>
                <a:latin typeface="HG丸ｺﾞｼｯｸM-PRO" panose="020F0600000000000000" pitchFamily="50" charset="-128"/>
                <a:ea typeface="HG丸ｺﾞｼｯｸM-PRO" panose="020F0600000000000000" pitchFamily="50" charset="-128"/>
              </a:rPr>
              <a:t>0852‐60‐5116</a:t>
            </a: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indent="177800">
              <a:lnSpc>
                <a:spcPts val="1800"/>
              </a:lnSpc>
            </a:pPr>
            <a:r>
              <a:rPr lang="en-US" altLang="ja-JP" sz="1400" dirty="0">
                <a:solidFill>
                  <a:schemeClr val="tx1"/>
                </a:solidFill>
                <a:latin typeface="HG丸ｺﾞｼｯｸM-PRO" panose="020F0600000000000000" pitchFamily="50" charset="-128"/>
                <a:ea typeface="HG丸ｺﾞｼｯｸM-PRO" panose="020F0600000000000000" pitchFamily="50" charset="-128"/>
              </a:rPr>
              <a:t>E-mail</a:t>
            </a: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solidFill>
                <a:latin typeface="HG丸ｺﾞｼｯｸM-PRO" panose="020F0600000000000000" pitchFamily="50" charset="-128"/>
                <a:ea typeface="HG丸ｺﾞｼｯｸM-PRO" panose="020F0600000000000000" pitchFamily="50" charset="-128"/>
              </a:rPr>
              <a:t>shinko@joho-shimane.or.jp</a:t>
            </a:r>
          </a:p>
        </p:txBody>
      </p:sp>
      <p:sp>
        <p:nvSpPr>
          <p:cNvPr id="3" name="テキスト ボックス 2">
            <a:extLst>
              <a:ext uri="{FF2B5EF4-FFF2-40B4-BE49-F238E27FC236}">
                <a16:creationId xmlns:a16="http://schemas.microsoft.com/office/drawing/2014/main" id="{C9C2B2C8-80DC-4FA2-922A-6FE4E294DFBD}"/>
              </a:ext>
            </a:extLst>
          </p:cNvPr>
          <p:cNvSpPr txBox="1"/>
          <p:nvPr/>
        </p:nvSpPr>
        <p:spPr>
          <a:xfrm>
            <a:off x="148581" y="1725746"/>
            <a:ext cx="6662738" cy="276999"/>
          </a:xfrm>
          <a:prstGeom prst="rect">
            <a:avLst/>
          </a:prstGeom>
          <a:noFill/>
        </p:spPr>
        <p:txBody>
          <a:bodyPr wrap="square" rtlCol="0">
            <a:spAutoFit/>
          </a:bodyPr>
          <a:lstStyle/>
          <a:p>
            <a:pPr algn="ctr"/>
            <a:r>
              <a:rPr kumimoji="1" lang="en-US" altLang="ja-JP" sz="1200" dirty="0"/>
              <a:t>https://www.joho-shimane.or.jp/form/jhshmn2019/20250804-05shitauke_mousikomi</a:t>
            </a:r>
          </a:p>
        </p:txBody>
      </p:sp>
    </p:spTree>
    <p:extLst>
      <p:ext uri="{BB962C8B-B14F-4D97-AF65-F5344CB8AC3E}">
        <p14:creationId xmlns:p14="http://schemas.microsoft.com/office/powerpoint/2010/main" val="3750677560"/>
      </p:ext>
    </p:extLst>
  </p:cSld>
  <p:clrMapOvr>
    <a:masterClrMapping/>
  </p:clrMapOvr>
</p:sld>
</file>

<file path=ppt/theme/theme1.xml><?xml version="1.0" encoding="utf-8"?>
<a:theme xmlns:a="http://schemas.openxmlformats.org/drawingml/2006/main" name="Office テーマ">
  <a:themeElements>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3092</TotalTime>
  <Words>598</Words>
  <Application>Microsoft Office PowerPoint</Application>
  <PresentationFormat>ユーザー設定</PresentationFormat>
  <Paragraphs>63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福冨 佑</cp:lastModifiedBy>
  <cp:revision>240</cp:revision>
  <cp:lastPrinted>2025-02-03T04:01:08Z</cp:lastPrinted>
  <dcterms:created xsi:type="dcterms:W3CDTF">2018-04-23T01:38:18Z</dcterms:created>
  <dcterms:modified xsi:type="dcterms:W3CDTF">2025-06-23T04:41:54Z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2022-02-01T12:33:59Z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47b4d19f-92df-4403-86dd-571253390001</vt:lpwstr>
  </property>
  <property fmtid="{D5CDD505-2E9C-101B-9397-08002B2CF9AE}" pid="8" name="MSIP_Label_ea60d57e-af5b-4752-ac57-3e4f28ca11dc_ContentBits">
    <vt:lpwstr>0</vt:lpwstr>
  </property>
</Properties>
</file>