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2" r:id="rId1"/>
  </p:sldMasterIdLst>
  <p:notesMasterIdLst>
    <p:notesMasterId r:id="rId4"/>
  </p:notesMasterIdLst>
  <p:sldIdLst>
    <p:sldId id="260" r:id="rId2"/>
    <p:sldId id="262" r:id="rId3"/>
  </p:sldIdLst>
  <p:sldSz cx="6948488" cy="100441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E389"/>
    <a:srgbClr val="0000A2"/>
    <a:srgbClr val="000092"/>
    <a:srgbClr val="000066"/>
    <a:srgbClr val="0000CC"/>
    <a:srgbClr val="0066FF"/>
    <a:srgbClr val="FF9933"/>
    <a:srgbClr val="FF66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98" autoAdjust="0"/>
    <p:restoredTop sz="94660"/>
  </p:normalViewPr>
  <p:slideViewPr>
    <p:cSldViewPr snapToGrid="0">
      <p:cViewPr>
        <p:scale>
          <a:sx n="75" d="100"/>
          <a:sy n="75" d="100"/>
        </p:scale>
        <p:origin x="30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21" tIns="45710" rIns="91421"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21" tIns="45710" rIns="91421" bIns="45710" rtlCol="0"/>
          <a:lstStyle>
            <a:lvl1pPr algn="r">
              <a:defRPr sz="1200"/>
            </a:lvl1pPr>
          </a:lstStyle>
          <a:p>
            <a:fld id="{8C2A228B-7F94-43A3-B81B-BF2FF2A46E30}" type="datetimeFigureOut">
              <a:rPr kumimoji="1" lang="ja-JP" altLang="en-US" smtClean="0"/>
              <a:t>2026/6/10</a:t>
            </a:fld>
            <a:endParaRPr kumimoji="1" lang="ja-JP" altLang="en-US"/>
          </a:p>
        </p:txBody>
      </p:sp>
      <p:sp>
        <p:nvSpPr>
          <p:cNvPr id="4" name="スライド イメージ プレースホルダー 3"/>
          <p:cNvSpPr>
            <a:spLocks noGrp="1" noRot="1" noChangeAspect="1"/>
          </p:cNvSpPr>
          <p:nvPr>
            <p:ph type="sldImg" idx="2"/>
          </p:nvPr>
        </p:nvSpPr>
        <p:spPr>
          <a:xfrm>
            <a:off x="2244725" y="1243013"/>
            <a:ext cx="2317750" cy="3354387"/>
          </a:xfrm>
          <a:prstGeom prst="rect">
            <a:avLst/>
          </a:prstGeom>
          <a:noFill/>
          <a:ln w="12700">
            <a:solidFill>
              <a:prstClr val="black"/>
            </a:solidFill>
          </a:ln>
        </p:spPr>
        <p:txBody>
          <a:bodyPr vert="horz" lIns="91421" tIns="45710" rIns="91421" bIns="45710" rtlCol="0" anchor="ctr"/>
          <a:lstStyle/>
          <a:p>
            <a:endParaRPr lang="ja-JP" altLang="en-US"/>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21" tIns="45710" rIns="91421"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21" tIns="45710" rIns="91421"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21" tIns="45710" rIns="91421" bIns="45710" rtlCol="0" anchor="b"/>
          <a:lstStyle>
            <a:lvl1pPr algn="r">
              <a:defRPr sz="1200"/>
            </a:lvl1pPr>
          </a:lstStyle>
          <a:p>
            <a:fld id="{AE068070-45DF-44E0-8F46-58C7D3DA0951}" type="slidenum">
              <a:rPr kumimoji="1" lang="ja-JP" altLang="en-US" smtClean="0"/>
              <a:t>‹#›</a:t>
            </a:fld>
            <a:endParaRPr kumimoji="1" lang="ja-JP" altLang="en-US"/>
          </a:p>
        </p:txBody>
      </p:sp>
    </p:spTree>
    <p:extLst>
      <p:ext uri="{BB962C8B-B14F-4D97-AF65-F5344CB8AC3E}">
        <p14:creationId xmlns:p14="http://schemas.microsoft.com/office/powerpoint/2010/main" val="3111942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6948488" cy="10044113"/>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0" name="Rectangle 9"/>
          <p:cNvSpPr/>
          <p:nvPr/>
        </p:nvSpPr>
        <p:spPr>
          <a:xfrm>
            <a:off x="745384" y="1867381"/>
            <a:ext cx="5457722" cy="63093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ja-JP" altLang="en-US"/>
          </a:p>
        </p:txBody>
      </p:sp>
      <p:sp>
        <p:nvSpPr>
          <p:cNvPr id="11" name="Rectangle 10"/>
          <p:cNvSpPr/>
          <p:nvPr/>
        </p:nvSpPr>
        <p:spPr>
          <a:xfrm>
            <a:off x="826870" y="2028911"/>
            <a:ext cx="5294748" cy="5986291"/>
          </a:xfrm>
          <a:prstGeom prst="rect">
            <a:avLst/>
          </a:prstGeom>
          <a:noFill/>
          <a:ln w="6350" cap="sq" cmpd="sng" algn="ctr">
            <a:solidFill>
              <a:schemeClr val="tx1">
                <a:lumMod val="75000"/>
                <a:lumOff val="25000"/>
              </a:schemeClr>
            </a:solidFill>
            <a:prstDash val="solid"/>
            <a:miter lim="800000"/>
          </a:ln>
          <a:effectLst/>
        </p:spPr>
        <p:txBody>
          <a:bodyPr/>
          <a:lstStyle/>
          <a:p>
            <a:endParaRPr lang="ja-JP" altLang="en-US"/>
          </a:p>
        </p:txBody>
      </p:sp>
      <p:sp>
        <p:nvSpPr>
          <p:cNvPr id="15" name="Rectangle 14"/>
          <p:cNvSpPr/>
          <p:nvPr/>
        </p:nvSpPr>
        <p:spPr>
          <a:xfrm>
            <a:off x="2883623" y="1856696"/>
            <a:ext cx="1181243" cy="937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grpSp>
        <p:nvGrpSpPr>
          <p:cNvPr id="4" name="Group 3"/>
          <p:cNvGrpSpPr/>
          <p:nvPr/>
        </p:nvGrpSpPr>
        <p:grpSpPr>
          <a:xfrm>
            <a:off x="2953108" y="1856698"/>
            <a:ext cx="1042273" cy="803529"/>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890052" y="3062829"/>
            <a:ext cx="5168386" cy="3794443"/>
          </a:xfrm>
        </p:spPr>
        <p:txBody>
          <a:bodyPr tIns="45720" bIns="45720" anchor="ctr">
            <a:noAutofit/>
          </a:bodyPr>
          <a:lstStyle>
            <a:lvl1pPr algn="ctr">
              <a:lnSpc>
                <a:spcPct val="83000"/>
              </a:lnSpc>
              <a:defRPr lang="en-US" sz="4711" b="0" kern="1200" cap="all" spc="-76"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90275" y="6857270"/>
            <a:ext cx="5169675" cy="736568"/>
          </a:xfrm>
        </p:spPr>
        <p:txBody>
          <a:bodyPr>
            <a:normAutofit/>
          </a:bodyPr>
          <a:lstStyle>
            <a:lvl1pPr marL="0" indent="0" algn="ctr">
              <a:spcBef>
                <a:spcPts val="0"/>
              </a:spcBef>
              <a:buNone/>
              <a:defRPr sz="1064" spc="61" baseline="0">
                <a:solidFill>
                  <a:schemeClr val="tx1"/>
                </a:solidFill>
              </a:defRPr>
            </a:lvl1pPr>
            <a:lvl2pPr marL="347426" indent="0" algn="ctr">
              <a:buNone/>
              <a:defRPr sz="1064"/>
            </a:lvl2pPr>
            <a:lvl3pPr marL="694853" indent="0" algn="ctr">
              <a:buNone/>
              <a:defRPr sz="1064"/>
            </a:lvl3pPr>
            <a:lvl4pPr marL="1042279" indent="0" algn="ctr">
              <a:buNone/>
              <a:defRPr sz="1064"/>
            </a:lvl4pPr>
            <a:lvl5pPr marL="1389705" indent="0" algn="ctr">
              <a:buNone/>
              <a:defRPr sz="1064"/>
            </a:lvl5pPr>
            <a:lvl6pPr marL="1737131" indent="0" algn="ctr">
              <a:buNone/>
              <a:defRPr sz="1064"/>
            </a:lvl6pPr>
            <a:lvl7pPr marL="2084558" indent="0" algn="ctr">
              <a:buNone/>
              <a:defRPr sz="1064"/>
            </a:lvl7pPr>
            <a:lvl8pPr marL="2431984" indent="0" algn="ctr">
              <a:buNone/>
              <a:defRPr sz="1064"/>
            </a:lvl8pPr>
            <a:lvl9pPr marL="2779410" indent="0" algn="ctr">
              <a:buNone/>
              <a:defRPr sz="1064"/>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2987850" y="1943777"/>
            <a:ext cx="972788" cy="669608"/>
          </a:xfrm>
        </p:spPr>
        <p:txBody>
          <a:bodyPr/>
          <a:lstStyle>
            <a:lvl1pPr algn="ctr">
              <a:defRPr sz="836" spc="0" baseline="0">
                <a:solidFill>
                  <a:schemeClr val="tx1"/>
                </a:solidFill>
                <a:latin typeface="+mn-lt"/>
              </a:defRPr>
            </a:lvl1pPr>
          </a:lstStyle>
          <a:p>
            <a:fld id="{12378EC4-7109-4ECA-B67C-5699BE46BDF5}" type="datetimeFigureOut">
              <a:rPr kumimoji="1" lang="ja-JP" altLang="en-US" smtClean="0"/>
              <a:t>2026/6/10</a:t>
            </a:fld>
            <a:endParaRPr kumimoji="1" lang="ja-JP" altLang="en-US"/>
          </a:p>
        </p:txBody>
      </p:sp>
      <p:sp>
        <p:nvSpPr>
          <p:cNvPr id="21" name="Footer Placeholder 20"/>
          <p:cNvSpPr>
            <a:spLocks noGrp="1"/>
          </p:cNvSpPr>
          <p:nvPr>
            <p:ph type="ftr" sz="quarter" idx="11"/>
          </p:nvPr>
        </p:nvSpPr>
        <p:spPr>
          <a:xfrm>
            <a:off x="839637" y="7632032"/>
            <a:ext cx="3365674" cy="334804"/>
          </a:xfrm>
        </p:spPr>
        <p:txBody>
          <a:bodyPr/>
          <a:lstStyle>
            <a:lvl1pPr algn="l">
              <a:defRPr sz="684">
                <a:solidFill>
                  <a:schemeClr val="tx1">
                    <a:lumMod val="75000"/>
                    <a:lumOff val="25000"/>
                  </a:schemeClr>
                </a:solidFill>
              </a:defRPr>
            </a:lvl1pPr>
          </a:lstStyle>
          <a:p>
            <a:endParaRPr kumimoji="1" lang="ja-JP" altLang="en-US"/>
          </a:p>
        </p:txBody>
      </p:sp>
      <p:sp>
        <p:nvSpPr>
          <p:cNvPr id="22" name="Slide Number Placeholder 21"/>
          <p:cNvSpPr>
            <a:spLocks noGrp="1"/>
          </p:cNvSpPr>
          <p:nvPr>
            <p:ph type="sldNum" sz="quarter" idx="12"/>
          </p:nvPr>
        </p:nvSpPr>
        <p:spPr>
          <a:xfrm>
            <a:off x="4905273" y="7633526"/>
            <a:ext cx="1203607" cy="334804"/>
          </a:xfrm>
        </p:spPr>
        <p:txBody>
          <a:bodyPr/>
          <a:lstStyle>
            <a:lvl1pPr>
              <a:defRPr>
                <a:solidFill>
                  <a:schemeClr val="tx1">
                    <a:lumMod val="75000"/>
                    <a:lumOff val="25000"/>
                  </a:scheme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8763526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742794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24510" y="1116012"/>
            <a:ext cx="1346270" cy="770048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7709" y="1116012"/>
            <a:ext cx="4603373" cy="770048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01840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3454698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6948488" cy="10044113"/>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745384" y="1867381"/>
            <a:ext cx="5457722" cy="63093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826870" y="2028911"/>
            <a:ext cx="5294748" cy="5986291"/>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2883623" y="1856696"/>
            <a:ext cx="1181243" cy="937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2953108" y="1856698"/>
            <a:ext cx="1042273" cy="803529"/>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891143" y="3067290"/>
            <a:ext cx="5169675" cy="3789979"/>
          </a:xfrm>
        </p:spPr>
        <p:txBody>
          <a:bodyPr anchor="ctr">
            <a:noAutofit/>
          </a:bodyPr>
          <a:lstStyle>
            <a:lvl1pPr algn="ctr">
              <a:lnSpc>
                <a:spcPct val="83000"/>
              </a:lnSpc>
              <a:defRPr lang="en-US" sz="4711" kern="1200" cap="all" spc="-76"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91144" y="6857270"/>
            <a:ext cx="5169675" cy="736568"/>
          </a:xfrm>
        </p:spPr>
        <p:txBody>
          <a:bodyPr anchor="t">
            <a:normAutofit/>
          </a:bodyPr>
          <a:lstStyle>
            <a:lvl1pPr marL="0" indent="0" algn="ctr">
              <a:buNone/>
              <a:defRPr sz="1064">
                <a:solidFill>
                  <a:schemeClr val="tx1"/>
                </a:solidFill>
                <a:effectLst/>
              </a:defRPr>
            </a:lvl1pPr>
            <a:lvl2pPr marL="347426" indent="0">
              <a:buNone/>
              <a:defRPr sz="1064">
                <a:solidFill>
                  <a:schemeClr val="tx1">
                    <a:tint val="75000"/>
                  </a:schemeClr>
                </a:solidFill>
              </a:defRPr>
            </a:lvl2pPr>
            <a:lvl3pPr marL="694853" indent="0">
              <a:buNone/>
              <a:defRPr sz="1064">
                <a:solidFill>
                  <a:schemeClr val="tx1">
                    <a:tint val="75000"/>
                  </a:schemeClr>
                </a:solidFill>
              </a:defRPr>
            </a:lvl3pPr>
            <a:lvl4pPr marL="1042279" indent="0">
              <a:buNone/>
              <a:defRPr sz="1064">
                <a:solidFill>
                  <a:schemeClr val="tx1">
                    <a:tint val="75000"/>
                  </a:schemeClr>
                </a:solidFill>
              </a:defRPr>
            </a:lvl4pPr>
            <a:lvl5pPr marL="1389705" indent="0">
              <a:buNone/>
              <a:defRPr sz="1064">
                <a:solidFill>
                  <a:schemeClr val="tx1">
                    <a:tint val="75000"/>
                  </a:schemeClr>
                </a:solidFill>
              </a:defRPr>
            </a:lvl5pPr>
            <a:lvl6pPr marL="1737131" indent="0">
              <a:buNone/>
              <a:defRPr sz="1064">
                <a:solidFill>
                  <a:schemeClr val="tx1">
                    <a:tint val="75000"/>
                  </a:schemeClr>
                </a:solidFill>
              </a:defRPr>
            </a:lvl6pPr>
            <a:lvl7pPr marL="2084558" indent="0">
              <a:buNone/>
              <a:defRPr sz="1064">
                <a:solidFill>
                  <a:schemeClr val="tx1">
                    <a:tint val="75000"/>
                  </a:schemeClr>
                </a:solidFill>
              </a:defRPr>
            </a:lvl7pPr>
            <a:lvl8pPr marL="2431984" indent="0">
              <a:buNone/>
              <a:defRPr sz="1064">
                <a:solidFill>
                  <a:schemeClr val="tx1">
                    <a:tint val="75000"/>
                  </a:schemeClr>
                </a:solidFill>
              </a:defRPr>
            </a:lvl8pPr>
            <a:lvl9pPr marL="2779410" indent="0">
              <a:buNone/>
              <a:defRPr sz="10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987850" y="1941862"/>
            <a:ext cx="972788" cy="669608"/>
          </a:xfrm>
        </p:spPr>
        <p:txBody>
          <a:bodyPr/>
          <a:lstStyle>
            <a:lvl1pPr algn="ctr">
              <a:defRPr lang="en-US" sz="836" kern="1200" spc="0" baseline="0">
                <a:solidFill>
                  <a:schemeClr val="tx1"/>
                </a:solidFill>
                <a:latin typeface="+mn-lt"/>
                <a:ea typeface="+mn-ea"/>
                <a:cs typeface="+mn-cs"/>
              </a:defRPr>
            </a:lvl1pPr>
          </a:lstStyle>
          <a:p>
            <a:fld id="{12378EC4-7109-4ECA-B67C-5699BE46BDF5}"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a:xfrm>
            <a:off x="839441" y="7632032"/>
            <a:ext cx="3366542" cy="334804"/>
          </a:xfrm>
        </p:spPr>
        <p:txBody>
          <a:bodyPr/>
          <a:lstStyle>
            <a:lvl1pPr algn="l">
              <a:defRPr/>
            </a:lvl1pPr>
          </a:lstStyle>
          <a:p>
            <a:endParaRPr kumimoji="1" lang="ja-JP" altLang="en-US"/>
          </a:p>
        </p:txBody>
      </p:sp>
      <p:sp>
        <p:nvSpPr>
          <p:cNvPr id="6" name="Slide Number Placeholder 5"/>
          <p:cNvSpPr>
            <a:spLocks noGrp="1"/>
          </p:cNvSpPr>
          <p:nvPr>
            <p:ph type="sldNum" sz="quarter" idx="12"/>
          </p:nvPr>
        </p:nvSpPr>
        <p:spPr>
          <a:xfrm>
            <a:off x="4903895" y="7632032"/>
            <a:ext cx="1203826" cy="334804"/>
          </a:xfrm>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15947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55879" y="3080195"/>
            <a:ext cx="2779395" cy="5758625"/>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13214" y="3080195"/>
            <a:ext cx="2779395" cy="5758625"/>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325316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55879" y="3038035"/>
            <a:ext cx="2779395" cy="937451"/>
          </a:xfrm>
        </p:spPr>
        <p:txBody>
          <a:bodyPr anchor="ctr">
            <a:normAutofit/>
          </a:bodyPr>
          <a:lstStyle>
            <a:lvl1pPr marL="0" indent="0" algn="ctr">
              <a:spcBef>
                <a:spcPts val="0"/>
              </a:spcBef>
              <a:buNone/>
              <a:defRPr sz="1444" b="0">
                <a:solidFill>
                  <a:schemeClr val="tx2"/>
                </a:solidFill>
                <a:latin typeface="+mn-lt"/>
              </a:defRPr>
            </a:lvl1pPr>
            <a:lvl2pPr marL="347426" indent="0">
              <a:buNone/>
              <a:defRPr sz="1444"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4" name="Content Placeholder 3"/>
          <p:cNvSpPr>
            <a:spLocks noGrp="1"/>
          </p:cNvSpPr>
          <p:nvPr>
            <p:ph sz="half" idx="2"/>
          </p:nvPr>
        </p:nvSpPr>
        <p:spPr>
          <a:xfrm>
            <a:off x="555879" y="4036242"/>
            <a:ext cx="2779395" cy="4687253"/>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13214" y="3038035"/>
            <a:ext cx="2779395" cy="937451"/>
          </a:xfrm>
        </p:spPr>
        <p:txBody>
          <a:bodyPr anchor="ctr">
            <a:normAutofit/>
          </a:bodyPr>
          <a:lstStyle>
            <a:lvl1pPr marL="0" indent="0" algn="ctr">
              <a:spcBef>
                <a:spcPts val="0"/>
              </a:spcBef>
              <a:buNone/>
              <a:defRPr sz="1444" b="0">
                <a:solidFill>
                  <a:schemeClr val="tx2"/>
                </a:solidFill>
              </a:defRPr>
            </a:lvl1pPr>
            <a:lvl2pPr marL="347426" indent="0">
              <a:buNone/>
              <a:defRPr sz="1444"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6" name="Content Placeholder 5"/>
          <p:cNvSpPr>
            <a:spLocks noGrp="1"/>
          </p:cNvSpPr>
          <p:nvPr>
            <p:ph sz="quarter" idx="4"/>
          </p:nvPr>
        </p:nvSpPr>
        <p:spPr>
          <a:xfrm>
            <a:off x="3613214" y="4037243"/>
            <a:ext cx="2779395" cy="4687253"/>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89209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62317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157560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6" name="Rectangle 15"/>
          <p:cNvSpPr/>
          <p:nvPr/>
        </p:nvSpPr>
        <p:spPr>
          <a:xfrm>
            <a:off x="139933" y="254451"/>
            <a:ext cx="4862204" cy="95352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5140916" y="254451"/>
            <a:ext cx="1667637" cy="95352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98222" y="889576"/>
            <a:ext cx="1385355" cy="2410587"/>
          </a:xfrm>
        </p:spPr>
        <p:txBody>
          <a:bodyPr anchor="b">
            <a:normAutofit/>
          </a:bodyPr>
          <a:lstStyle>
            <a:lvl1pPr algn="l" defTabSz="694853" rtl="0" eaLnBrk="1" latinLnBrk="0" hangingPunct="1">
              <a:lnSpc>
                <a:spcPct val="90000"/>
              </a:lnSpc>
              <a:spcBef>
                <a:spcPct val="0"/>
              </a:spcBef>
              <a:buNone/>
              <a:defRPr lang="en-US" sz="1824"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08352" y="1328587"/>
            <a:ext cx="4125365" cy="7386940"/>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98222" y="3348038"/>
            <a:ext cx="1385355" cy="5133658"/>
          </a:xfrm>
        </p:spPr>
        <p:txBody>
          <a:bodyPr>
            <a:normAutofit/>
          </a:bodyPr>
          <a:lstStyle>
            <a:lvl1pPr marL="0" indent="0">
              <a:lnSpc>
                <a:spcPct val="110000"/>
              </a:lnSpc>
              <a:spcBef>
                <a:spcPts val="608"/>
              </a:spcBef>
              <a:buNone/>
              <a:defRPr sz="988">
                <a:solidFill>
                  <a:srgbClr val="FFFFFF"/>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12378EC4-7109-4ECA-B67C-5699BE46BDF5}" type="datetimeFigureOut">
              <a:rPr kumimoji="1" lang="ja-JP" altLang="en-US" smtClean="0"/>
              <a:t>2026/6/10</a:t>
            </a:fld>
            <a:endParaRPr kumimoji="1" lang="ja-JP" altLang="en-US"/>
          </a:p>
        </p:txBody>
      </p:sp>
      <p:sp>
        <p:nvSpPr>
          <p:cNvPr id="9" name="Footer Placeholder 8"/>
          <p:cNvSpPr>
            <a:spLocks noGrp="1"/>
          </p:cNvSpPr>
          <p:nvPr>
            <p:ph type="ftr" sz="quarter" idx="11"/>
          </p:nvPr>
        </p:nvSpPr>
        <p:spPr/>
        <p:txBody>
          <a:bodyPr/>
          <a:lstStyle>
            <a:lvl1pPr algn="r">
              <a:defRPr/>
            </a:lvl1pPr>
          </a:lstStyle>
          <a:p>
            <a:endParaRPr kumimoji="1" lang="ja-JP" altLang="en-US"/>
          </a:p>
        </p:txBody>
      </p:sp>
      <p:sp>
        <p:nvSpPr>
          <p:cNvPr id="11" name="Slide Number Placeholder 10"/>
          <p:cNvSpPr>
            <a:spLocks noGrp="1"/>
          </p:cNvSpPr>
          <p:nvPr>
            <p:ph type="sldNum" sz="quarter" idx="12"/>
          </p:nvPr>
        </p:nvSpPr>
        <p:spPr>
          <a:xfrm>
            <a:off x="5923584" y="9241647"/>
            <a:ext cx="833819" cy="401765"/>
          </a:xfrm>
        </p:spPr>
        <p:txBody>
          <a:bodyPr/>
          <a:lstStyle>
            <a:lvl1pPr>
              <a:defRPr>
                <a:solidFill>
                  <a:srgbClr val="FFFFFF"/>
                </a:solidFill>
              </a:defRPr>
            </a:lvl1pPr>
          </a:lstStyle>
          <a:p>
            <a:fld id="{8CB0B1FC-4993-4844-923A-1D408B394822}" type="slidenum">
              <a:rPr kumimoji="1" lang="ja-JP" altLang="en-US" smtClean="0"/>
              <a:t>‹#›</a:t>
            </a:fld>
            <a:endParaRPr kumimoji="1" lang="ja-JP" altLang="en-US"/>
          </a:p>
        </p:txBody>
      </p:sp>
      <p:sp>
        <p:nvSpPr>
          <p:cNvPr id="12" name="Rectangle 11"/>
          <p:cNvSpPr/>
          <p:nvPr/>
        </p:nvSpPr>
        <p:spPr>
          <a:xfrm>
            <a:off x="5219087" y="401765"/>
            <a:ext cx="1511296" cy="924058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992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5140916" y="254451"/>
            <a:ext cx="1667637" cy="95352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98222" y="883882"/>
            <a:ext cx="1386223" cy="2410587"/>
          </a:xfrm>
        </p:spPr>
        <p:txBody>
          <a:bodyPr anchor="b">
            <a:noAutofit/>
          </a:bodyPr>
          <a:lstStyle>
            <a:lvl1pPr algn="l">
              <a:defRPr sz="1824"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0284" y="254451"/>
            <a:ext cx="4862204" cy="9535211"/>
          </a:xfrm>
          <a:solidFill>
            <a:schemeClr val="accent1">
              <a:lumMod val="60000"/>
              <a:lumOff val="40000"/>
            </a:schemeClr>
          </a:solidFill>
          <a:ln>
            <a:noFill/>
          </a:ln>
        </p:spPr>
        <p:txBody>
          <a:bodyPr anchor="t"/>
          <a:lstStyle>
            <a:lvl1pPr marL="0" indent="0">
              <a:buNone/>
              <a:defRPr sz="2432"/>
            </a:lvl1pPr>
            <a:lvl2pPr marL="347426" indent="0">
              <a:buNone/>
              <a:defRPr sz="2128"/>
            </a:lvl2pPr>
            <a:lvl3pPr marL="694853" indent="0">
              <a:buNone/>
              <a:defRPr sz="1824"/>
            </a:lvl3pPr>
            <a:lvl4pPr marL="1042279" indent="0">
              <a:buNone/>
              <a:defRPr sz="1520"/>
            </a:lvl4pPr>
            <a:lvl5pPr marL="1389705" indent="0">
              <a:buNone/>
              <a:defRPr sz="1520"/>
            </a:lvl5pPr>
            <a:lvl6pPr marL="1737131" indent="0">
              <a:buNone/>
              <a:defRPr sz="1520"/>
            </a:lvl6pPr>
            <a:lvl7pPr marL="2084558" indent="0">
              <a:buNone/>
              <a:defRPr sz="1520"/>
            </a:lvl7pPr>
            <a:lvl8pPr marL="2431984" indent="0">
              <a:buNone/>
              <a:defRPr sz="1520"/>
            </a:lvl8pPr>
            <a:lvl9pPr marL="2779410" indent="0">
              <a:buNone/>
              <a:defRPr sz="152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98222" y="3348038"/>
            <a:ext cx="1386223" cy="5129194"/>
          </a:xfrm>
        </p:spPr>
        <p:txBody>
          <a:bodyPr>
            <a:normAutofit/>
          </a:bodyPr>
          <a:lstStyle>
            <a:lvl1pPr marL="0" indent="0" algn="l">
              <a:lnSpc>
                <a:spcPct val="110000"/>
              </a:lnSpc>
              <a:spcBef>
                <a:spcPts val="608"/>
              </a:spcBef>
              <a:buNone/>
              <a:defRPr sz="988">
                <a:solidFill>
                  <a:srgbClr val="FFFFFF"/>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2378EC4-7109-4ECA-B67C-5699BE46BDF5}"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lvl1pPr marL="0" algn="r" defTabSz="694853" rtl="0" eaLnBrk="1" latinLnBrk="0" hangingPunct="1">
              <a:defRPr lang="en-US" sz="684"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kumimoji="1" lang="ja-JP" altLang="en-US"/>
          </a:p>
        </p:txBody>
      </p:sp>
      <p:sp>
        <p:nvSpPr>
          <p:cNvPr id="7" name="Slide Number Placeholder 6"/>
          <p:cNvSpPr>
            <a:spLocks noGrp="1"/>
          </p:cNvSpPr>
          <p:nvPr>
            <p:ph type="sldNum" sz="quarter" idx="12"/>
          </p:nvPr>
        </p:nvSpPr>
        <p:spPr>
          <a:xfrm>
            <a:off x="5925323" y="9240584"/>
            <a:ext cx="833819" cy="401765"/>
          </a:xfrm>
        </p:spPr>
        <p:txBody>
          <a:bodyPr/>
          <a:lstStyle>
            <a:lvl1pPr>
              <a:defRPr>
                <a:solidFill>
                  <a:srgbClr val="FFFFFF"/>
                </a:solidFill>
              </a:defRPr>
            </a:lvl1pPr>
          </a:lstStyle>
          <a:p>
            <a:fld id="{8CB0B1FC-4993-4844-923A-1D408B394822}" type="slidenum">
              <a:rPr kumimoji="1" lang="ja-JP" altLang="en-US" smtClean="0"/>
              <a:t>‹#›</a:t>
            </a:fld>
            <a:endParaRPr kumimoji="1" lang="ja-JP" altLang="en-US"/>
          </a:p>
        </p:txBody>
      </p:sp>
      <p:sp>
        <p:nvSpPr>
          <p:cNvPr id="11" name="Rectangle 10"/>
          <p:cNvSpPr/>
          <p:nvPr/>
        </p:nvSpPr>
        <p:spPr>
          <a:xfrm>
            <a:off x="5219087" y="401765"/>
            <a:ext cx="1511296" cy="924058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930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33759" y="254451"/>
            <a:ext cx="6680971" cy="9535211"/>
          </a:xfrm>
          <a:prstGeom prst="rect">
            <a:avLst/>
          </a:prstGeom>
          <a:solidFill>
            <a:schemeClr val="bg2"/>
          </a:solidFill>
          <a:ln w="6350" cap="flat" cmpd="sng" algn="ctr">
            <a:noFill/>
            <a:prstDash val="solid"/>
          </a:ln>
          <a:effectLst>
            <a:softEdge rad="0"/>
          </a:effectLst>
        </p:spPr>
        <p:txBody>
          <a:bodyPr/>
          <a:lstStyle/>
          <a:p>
            <a:endParaRPr lang="ja-JP" altLang="en-US"/>
          </a:p>
        </p:txBody>
      </p:sp>
      <p:sp>
        <p:nvSpPr>
          <p:cNvPr id="2" name="Title Placeholder 1"/>
          <p:cNvSpPr>
            <a:spLocks noGrp="1"/>
          </p:cNvSpPr>
          <p:nvPr>
            <p:ph type="title"/>
          </p:nvPr>
        </p:nvSpPr>
        <p:spPr>
          <a:xfrm>
            <a:off x="555879" y="941132"/>
            <a:ext cx="5836730" cy="200882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55879" y="3080195"/>
            <a:ext cx="5836730" cy="575862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78399" y="9240584"/>
            <a:ext cx="1563410" cy="401765"/>
          </a:xfrm>
          <a:prstGeom prst="rect">
            <a:avLst/>
          </a:prstGeom>
        </p:spPr>
        <p:txBody>
          <a:bodyPr vert="horz" lIns="91440" tIns="45720" rIns="91440" bIns="45720" rtlCol="0" anchor="b"/>
          <a:lstStyle>
            <a:lvl1pPr algn="l">
              <a:defRPr sz="684">
                <a:solidFill>
                  <a:schemeClr val="tx1">
                    <a:lumMod val="75000"/>
                    <a:lumOff val="25000"/>
                  </a:schemeClr>
                </a:solidFill>
              </a:defRPr>
            </a:lvl1pPr>
          </a:lstStyle>
          <a:p>
            <a:fld id="{12378EC4-7109-4ECA-B67C-5699BE46BDF5}" type="datetimeFigureOut">
              <a:rPr kumimoji="1" lang="ja-JP" altLang="en-US" smtClean="0"/>
              <a:t>2026/6/10</a:t>
            </a:fld>
            <a:endParaRPr kumimoji="1" lang="ja-JP" altLang="en-US"/>
          </a:p>
        </p:txBody>
      </p:sp>
      <p:sp>
        <p:nvSpPr>
          <p:cNvPr id="5" name="Footer Placeholder 4"/>
          <p:cNvSpPr>
            <a:spLocks noGrp="1"/>
          </p:cNvSpPr>
          <p:nvPr>
            <p:ph type="ftr" sz="quarter" idx="3"/>
          </p:nvPr>
        </p:nvSpPr>
        <p:spPr>
          <a:xfrm>
            <a:off x="1973371" y="9240584"/>
            <a:ext cx="3001747" cy="401765"/>
          </a:xfrm>
          <a:prstGeom prst="rect">
            <a:avLst/>
          </a:prstGeom>
        </p:spPr>
        <p:txBody>
          <a:bodyPr vert="horz" lIns="91440" tIns="45720" rIns="91440" bIns="45720" rtlCol="0" anchor="b"/>
          <a:lstStyle>
            <a:lvl1pPr algn="ctr">
              <a:defRPr sz="684">
                <a:solidFill>
                  <a:schemeClr val="tx1">
                    <a:lumMod val="75000"/>
                    <a:lumOff val="25000"/>
                  </a:schemeClr>
                </a:solidFill>
              </a:defRPr>
            </a:lvl1pPr>
          </a:lstStyle>
          <a:p>
            <a:endParaRPr kumimoji="1" lang="ja-JP" altLang="en-US"/>
          </a:p>
        </p:txBody>
      </p:sp>
      <p:sp>
        <p:nvSpPr>
          <p:cNvPr id="6" name="Slide Number Placeholder 5"/>
          <p:cNvSpPr>
            <a:spLocks noGrp="1"/>
          </p:cNvSpPr>
          <p:nvPr>
            <p:ph type="sldNum" sz="quarter" idx="4"/>
          </p:nvPr>
        </p:nvSpPr>
        <p:spPr>
          <a:xfrm>
            <a:off x="5944956" y="9240584"/>
            <a:ext cx="833819" cy="401765"/>
          </a:xfrm>
          <a:prstGeom prst="rect">
            <a:avLst/>
          </a:prstGeom>
        </p:spPr>
        <p:txBody>
          <a:bodyPr vert="horz" lIns="91440" tIns="45720" rIns="91440" bIns="45720" rtlCol="0" anchor="b"/>
          <a:lstStyle>
            <a:lvl1pPr algn="r">
              <a:defRPr sz="684">
                <a:solidFill>
                  <a:schemeClr val="tx1">
                    <a:lumMod val="75000"/>
                    <a:lumOff val="25000"/>
                  </a:scheme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416062823"/>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l" defTabSz="694853" rtl="0" eaLnBrk="1" latinLnBrk="0" hangingPunct="1">
        <a:lnSpc>
          <a:spcPct val="90000"/>
        </a:lnSpc>
        <a:spcBef>
          <a:spcPct val="0"/>
        </a:spcBef>
        <a:buNone/>
        <a:defRPr kumimoji="1" lang="en-US" sz="3040" kern="1200" cap="none" spc="0" baseline="0" dirty="0">
          <a:solidFill>
            <a:schemeClr val="tx1">
              <a:lumMod val="85000"/>
              <a:lumOff val="15000"/>
            </a:schemeClr>
          </a:solidFill>
          <a:effectLst/>
          <a:latin typeface="+mj-lt"/>
          <a:ea typeface="+mn-ea"/>
          <a:cs typeface="+mn-cs"/>
        </a:defRPr>
      </a:lvl1pPr>
    </p:titleStyle>
    <p:bodyStyle>
      <a:lvl1pPr marL="138971" indent="-138971" algn="l" defTabSz="694853" rtl="0" eaLnBrk="1" latinLnBrk="0" hangingPunct="1">
        <a:lnSpc>
          <a:spcPct val="100000"/>
        </a:lnSpc>
        <a:spcBef>
          <a:spcPts val="684"/>
        </a:spcBef>
        <a:spcAft>
          <a:spcPts val="0"/>
        </a:spcAft>
        <a:buClr>
          <a:schemeClr val="tx1">
            <a:lumMod val="85000"/>
            <a:lumOff val="15000"/>
          </a:schemeClr>
        </a:buClr>
        <a:buFont typeface="Garamond" pitchFamily="18" charset="0"/>
        <a:buChar char="◦"/>
        <a:defRPr kumimoji="1" sz="1368" kern="1200">
          <a:solidFill>
            <a:schemeClr val="tx1"/>
          </a:solidFill>
          <a:latin typeface="+mn-lt"/>
          <a:ea typeface="+mn-ea"/>
          <a:cs typeface="+mn-cs"/>
        </a:defRPr>
      </a:lvl1pPr>
      <a:lvl2pPr marL="347426"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216" kern="1200">
          <a:solidFill>
            <a:schemeClr val="tx1"/>
          </a:solidFill>
          <a:latin typeface="+mn-lt"/>
          <a:ea typeface="+mn-ea"/>
          <a:cs typeface="+mn-cs"/>
        </a:defRPr>
      </a:lvl2pPr>
      <a:lvl3pPr marL="555882"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3pPr>
      <a:lvl4pPr marL="764338"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4pPr>
      <a:lvl5pPr marL="972794"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5pPr>
      <a:lvl6pPr marL="121584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6pPr>
      <a:lvl7pPr marL="144381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7pPr>
      <a:lvl8pPr marL="167178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8pPr>
      <a:lvl9pPr marL="189975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9pPr>
    </p:bodyStyle>
    <p:otherStyle>
      <a:defPPr>
        <a:defRPr lang="en-US"/>
      </a:defPPr>
      <a:lvl1pPr marL="0" algn="l" defTabSz="694853" rtl="0" eaLnBrk="1" latinLnBrk="0" hangingPunct="1">
        <a:defRPr kumimoji="1" sz="1368" kern="1200">
          <a:solidFill>
            <a:schemeClr val="tx1"/>
          </a:solidFill>
          <a:latin typeface="+mn-lt"/>
          <a:ea typeface="+mn-ea"/>
          <a:cs typeface="+mn-cs"/>
        </a:defRPr>
      </a:lvl1pPr>
      <a:lvl2pPr marL="347426" algn="l" defTabSz="694853" rtl="0" eaLnBrk="1" latinLnBrk="0" hangingPunct="1">
        <a:defRPr kumimoji="1" sz="1368" kern="1200">
          <a:solidFill>
            <a:schemeClr val="tx1"/>
          </a:solidFill>
          <a:latin typeface="+mn-lt"/>
          <a:ea typeface="+mn-ea"/>
          <a:cs typeface="+mn-cs"/>
        </a:defRPr>
      </a:lvl2pPr>
      <a:lvl3pPr marL="694853" algn="l" defTabSz="694853" rtl="0" eaLnBrk="1" latinLnBrk="0" hangingPunct="1">
        <a:defRPr kumimoji="1" sz="1368" kern="1200">
          <a:solidFill>
            <a:schemeClr val="tx1"/>
          </a:solidFill>
          <a:latin typeface="+mn-lt"/>
          <a:ea typeface="+mn-ea"/>
          <a:cs typeface="+mn-cs"/>
        </a:defRPr>
      </a:lvl3pPr>
      <a:lvl4pPr marL="1042279" algn="l" defTabSz="694853" rtl="0" eaLnBrk="1" latinLnBrk="0" hangingPunct="1">
        <a:defRPr kumimoji="1" sz="1368" kern="1200">
          <a:solidFill>
            <a:schemeClr val="tx1"/>
          </a:solidFill>
          <a:latin typeface="+mn-lt"/>
          <a:ea typeface="+mn-ea"/>
          <a:cs typeface="+mn-cs"/>
        </a:defRPr>
      </a:lvl4pPr>
      <a:lvl5pPr marL="1389705" algn="l" defTabSz="694853" rtl="0" eaLnBrk="1" latinLnBrk="0" hangingPunct="1">
        <a:defRPr kumimoji="1" sz="1368" kern="1200">
          <a:solidFill>
            <a:schemeClr val="tx1"/>
          </a:solidFill>
          <a:latin typeface="+mn-lt"/>
          <a:ea typeface="+mn-ea"/>
          <a:cs typeface="+mn-cs"/>
        </a:defRPr>
      </a:lvl5pPr>
      <a:lvl6pPr marL="1737131" algn="l" defTabSz="694853" rtl="0" eaLnBrk="1" latinLnBrk="0" hangingPunct="1">
        <a:defRPr kumimoji="1" sz="1368" kern="1200">
          <a:solidFill>
            <a:schemeClr val="tx1"/>
          </a:solidFill>
          <a:latin typeface="+mn-lt"/>
          <a:ea typeface="+mn-ea"/>
          <a:cs typeface="+mn-cs"/>
        </a:defRPr>
      </a:lvl6pPr>
      <a:lvl7pPr marL="2084558" algn="l" defTabSz="694853" rtl="0" eaLnBrk="1" latinLnBrk="0" hangingPunct="1">
        <a:defRPr kumimoji="1" sz="1368" kern="1200">
          <a:solidFill>
            <a:schemeClr val="tx1"/>
          </a:solidFill>
          <a:latin typeface="+mn-lt"/>
          <a:ea typeface="+mn-ea"/>
          <a:cs typeface="+mn-cs"/>
        </a:defRPr>
      </a:lvl7pPr>
      <a:lvl8pPr marL="2431984" algn="l" defTabSz="694853" rtl="0" eaLnBrk="1" latinLnBrk="0" hangingPunct="1">
        <a:defRPr kumimoji="1" sz="1368" kern="1200">
          <a:solidFill>
            <a:schemeClr val="tx1"/>
          </a:solidFill>
          <a:latin typeface="+mn-lt"/>
          <a:ea typeface="+mn-ea"/>
          <a:cs typeface="+mn-cs"/>
        </a:defRPr>
      </a:lvl8pPr>
      <a:lvl9pPr marL="2779410" algn="l" defTabSz="694853" rtl="0" eaLnBrk="1" latinLnBrk="0" hangingPunct="1">
        <a:defRPr kumimoji="1" sz="13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2" name="角丸四角形 11"/>
          <p:cNvSpPr/>
          <p:nvPr/>
        </p:nvSpPr>
        <p:spPr>
          <a:xfrm>
            <a:off x="180318" y="218325"/>
            <a:ext cx="1821180" cy="3013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3000"/>
              </a:lnSpc>
            </a:pPr>
            <a:r>
              <a:rPr lang="ja-JP" altLang="en-US"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県内企業の皆様へ</a:t>
            </a:r>
            <a:endParaRPr lang="en-US" altLang="ja-JP"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3" name="テキスト ボックス 12"/>
          <p:cNvSpPr txBox="1"/>
          <p:nvPr/>
        </p:nvSpPr>
        <p:spPr>
          <a:xfrm>
            <a:off x="144084" y="391502"/>
            <a:ext cx="6653969" cy="522259"/>
          </a:xfrm>
          <a:prstGeom prst="rect">
            <a:avLst/>
          </a:prstGeom>
          <a:noFill/>
        </p:spPr>
        <p:txBody>
          <a:bodyPr wrap="square" lIns="0" rIns="0" bIns="0" rtlCol="0" anchor="ctr">
            <a:spAutoFit/>
          </a:bodyPr>
          <a:lstStyle/>
          <a:p>
            <a:pPr algn="ctr">
              <a:lnSpc>
                <a:spcPts val="4500"/>
              </a:lnSpc>
            </a:pPr>
            <a:r>
              <a:rPr lang="ja-JP" altLang="en-US"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令和</a:t>
            </a:r>
            <a:r>
              <a:rPr lang="en-US" altLang="ja-JP"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8</a:t>
            </a:r>
            <a:r>
              <a:rPr lang="ja-JP" altLang="en-US"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年度　営業代行会社活用オンラインセミナー</a:t>
            </a:r>
            <a:endParaRPr lang="en-US" altLang="ja-JP"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14" name="テキスト ボックス 13"/>
          <p:cNvSpPr txBox="1"/>
          <p:nvPr/>
        </p:nvSpPr>
        <p:spPr>
          <a:xfrm>
            <a:off x="5698915" y="32608"/>
            <a:ext cx="1218248" cy="276999"/>
          </a:xfrm>
          <a:prstGeom prst="rect">
            <a:avLst/>
          </a:prstGeom>
          <a:noFill/>
          <a:ln w="38100">
            <a:solidFill>
              <a:schemeClr val="bg1"/>
            </a:solidFill>
          </a:ln>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参加無料</a:t>
            </a:r>
            <a:endParaRPr lang="ja-JP" altLang="en-US" sz="1500" u="sng"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5" name="角丸四角形 14"/>
          <p:cNvSpPr/>
          <p:nvPr/>
        </p:nvSpPr>
        <p:spPr>
          <a:xfrm>
            <a:off x="180318" y="861568"/>
            <a:ext cx="6617735" cy="2265592"/>
          </a:xfrm>
          <a:prstGeom prst="roundRect">
            <a:avLst>
              <a:gd name="adj" fmla="val 13395"/>
            </a:avLst>
          </a:prstGeom>
          <a:solidFill>
            <a:schemeClr val="accent5">
              <a:lumMod val="60000"/>
              <a:lumOff val="4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a:solidFill>
                  <a:schemeClr val="tx1"/>
                </a:solidFill>
                <a:latin typeface="BIZ UDゴシック" panose="020B0400000000000000" pitchFamily="49" charset="-128"/>
                <a:ea typeface="BIZ UDゴシック" panose="020B0400000000000000" pitchFamily="49" charset="-128"/>
              </a:rPr>
              <a:t>県内製造業を取り巻く事業環境は、原材料価格やエネルギー価格の高騰や人手不足の深刻化などにより厳しさを増しており、安定的な事業継続と成長のためには、新規取引先の開拓や販路拡大への取組がこれまで以上に重要となっています。</a:t>
            </a:r>
          </a:p>
          <a:p>
            <a:r>
              <a:rPr lang="ja-JP" altLang="ja-JP" sz="1200" dirty="0">
                <a:solidFill>
                  <a:schemeClr val="tx1"/>
                </a:solidFill>
                <a:latin typeface="BIZ UDゴシック" panose="020B0400000000000000" pitchFamily="49" charset="-128"/>
                <a:ea typeface="BIZ UDゴシック" panose="020B0400000000000000" pitchFamily="49" charset="-128"/>
              </a:rPr>
              <a:t>また、既存取引先への依存リスクの低減や新たな市場への参入を図るため、県内企業においては、自社の強みを効果的に発信し、新たな顧客との接点を創出する取組が求められています。</a:t>
            </a:r>
          </a:p>
          <a:p>
            <a:r>
              <a:rPr lang="ja-JP" altLang="ja-JP" sz="1200" dirty="0">
                <a:solidFill>
                  <a:schemeClr val="tx1"/>
                </a:solidFill>
                <a:latin typeface="BIZ UDゴシック" panose="020B0400000000000000" pitchFamily="49" charset="-128"/>
                <a:ea typeface="BIZ UDゴシック" panose="020B0400000000000000" pitchFamily="49" charset="-128"/>
              </a:rPr>
              <a:t>そこで、県内企業が販路開拓に向けた手法</a:t>
            </a:r>
            <a:r>
              <a:rPr lang="ja-JP" altLang="en-US" sz="1200" dirty="0">
                <a:solidFill>
                  <a:schemeClr val="tx1"/>
                </a:solidFill>
                <a:latin typeface="BIZ UDゴシック" panose="020B0400000000000000" pitchFamily="49" charset="-128"/>
                <a:ea typeface="BIZ UDゴシック" panose="020B0400000000000000" pitchFamily="49" charset="-128"/>
              </a:rPr>
              <a:t>の一つとして</a:t>
            </a:r>
            <a:r>
              <a:rPr lang="ja-JP" altLang="ja-JP" sz="1200" dirty="0">
                <a:solidFill>
                  <a:schemeClr val="tx1"/>
                </a:solidFill>
                <a:latin typeface="BIZ UDゴシック" panose="020B0400000000000000" pitchFamily="49" charset="-128"/>
                <a:ea typeface="BIZ UDゴシック" panose="020B0400000000000000" pitchFamily="49" charset="-128"/>
              </a:rPr>
              <a:t>営業代行の活用事例等を学ぶ機会として、「営業代行活用オンラインセミナー」を開催します。</a:t>
            </a:r>
          </a:p>
          <a:p>
            <a:r>
              <a:rPr lang="ja-JP" altLang="ja-JP" sz="1200" dirty="0">
                <a:solidFill>
                  <a:schemeClr val="tx1"/>
                </a:solidFill>
                <a:latin typeface="BIZ UDゴシック" panose="020B0400000000000000" pitchFamily="49" charset="-128"/>
                <a:ea typeface="BIZ UDゴシック" panose="020B0400000000000000" pitchFamily="49" charset="-128"/>
              </a:rPr>
              <a:t>あわせて</a:t>
            </a:r>
            <a:r>
              <a:rPr lang="ja-JP" altLang="en-US" sz="1200" dirty="0">
                <a:solidFill>
                  <a:schemeClr val="tx1"/>
                </a:solidFill>
                <a:latin typeface="BIZ UDゴシック" panose="020B0400000000000000" pitchFamily="49" charset="-128"/>
                <a:ea typeface="BIZ UDゴシック" panose="020B0400000000000000" pitchFamily="49" charset="-128"/>
              </a:rPr>
              <a:t>、</a:t>
            </a:r>
            <a:r>
              <a:rPr lang="ja-JP" altLang="ja-JP" sz="1200" dirty="0">
                <a:solidFill>
                  <a:schemeClr val="tx1"/>
                </a:solidFill>
                <a:latin typeface="BIZ UDゴシック" panose="020B0400000000000000" pitchFamily="49" charset="-128"/>
                <a:ea typeface="BIZ UDゴシック" panose="020B0400000000000000" pitchFamily="49" charset="-128"/>
              </a:rPr>
              <a:t>「営業代行等を活用したものづくり産業販路拡大支援助成金」の概要についてもご紹介します。皆様のご参加をお待ちしております。</a:t>
            </a:r>
          </a:p>
        </p:txBody>
      </p:sp>
      <p:sp>
        <p:nvSpPr>
          <p:cNvPr id="26" name="角丸四角形 25"/>
          <p:cNvSpPr/>
          <p:nvPr/>
        </p:nvSpPr>
        <p:spPr>
          <a:xfrm>
            <a:off x="180318" y="3218169"/>
            <a:ext cx="6653969" cy="2786932"/>
          </a:xfrm>
          <a:prstGeom prst="roundRect">
            <a:avLst>
              <a:gd name="adj" fmla="val 5372"/>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ctr"/>
          <a:lstStyle/>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日時</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令和</a:t>
            </a:r>
            <a:r>
              <a:rPr lang="en-US" altLang="ja-JP" sz="1200" dirty="0">
                <a:solidFill>
                  <a:schemeClr val="tx1"/>
                </a:solidFill>
                <a:latin typeface="HG丸ｺﾞｼｯｸM-PRO" panose="020F0600000000000000" pitchFamily="50" charset="-128"/>
                <a:ea typeface="HG丸ｺﾞｼｯｸM-PRO" panose="020F0600000000000000" pitchFamily="50" charset="-128"/>
              </a:rPr>
              <a:t>8</a:t>
            </a:r>
            <a:r>
              <a:rPr lang="ja-JP" altLang="en-US" sz="1200" dirty="0">
                <a:solidFill>
                  <a:schemeClr val="tx1"/>
                </a:solidFill>
                <a:latin typeface="HG丸ｺﾞｼｯｸM-PRO" panose="020F0600000000000000" pitchFamily="50" charset="-128"/>
                <a:ea typeface="HG丸ｺﾞｼｯｸM-PRO" panose="020F0600000000000000" pitchFamily="50" charset="-128"/>
              </a:rPr>
              <a:t>年</a:t>
            </a:r>
            <a:r>
              <a:rPr lang="en-US" altLang="ja-JP" sz="1200" dirty="0">
                <a:solidFill>
                  <a:schemeClr val="tx1"/>
                </a:solidFill>
                <a:latin typeface="HG丸ｺﾞｼｯｸM-PRO" panose="020F0600000000000000" pitchFamily="50" charset="-128"/>
                <a:ea typeface="HG丸ｺﾞｼｯｸM-PRO" panose="020F0600000000000000" pitchFamily="50" charset="-128"/>
              </a:rPr>
              <a:t>6</a:t>
            </a:r>
            <a:r>
              <a:rPr lang="ja-JP"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26</a:t>
            </a:r>
            <a:r>
              <a:rPr lang="ja-JP" altLang="en-US" sz="1200" dirty="0">
                <a:solidFill>
                  <a:schemeClr val="tx1"/>
                </a:solidFill>
                <a:latin typeface="HG丸ｺﾞｼｯｸM-PRO" panose="020F0600000000000000" pitchFamily="50" charset="-128"/>
                <a:ea typeface="HG丸ｺﾞｼｯｸM-PRO" panose="020F0600000000000000" pitchFamily="50" charset="-128"/>
              </a:rPr>
              <a:t>日（金）</a:t>
            </a:r>
            <a:r>
              <a:rPr lang="en-US" altLang="ja-JP" sz="1200" dirty="0">
                <a:solidFill>
                  <a:schemeClr val="tx1"/>
                </a:solidFill>
                <a:latin typeface="HG丸ｺﾞｼｯｸM-PRO" panose="020F0600000000000000" pitchFamily="50" charset="-128"/>
                <a:ea typeface="HG丸ｺﾞｼｯｸM-PRO" panose="020F0600000000000000" pitchFamily="50" charset="-128"/>
              </a:rPr>
              <a:t>13</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30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16</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00</a:t>
            </a:r>
            <a:r>
              <a:rPr lang="ja-JP" altLang="en-US" sz="1200" dirty="0">
                <a:solidFill>
                  <a:schemeClr val="tx1"/>
                </a:solidFill>
                <a:latin typeface="HG丸ｺﾞｼｯｸM-PRO" panose="020F0600000000000000" pitchFamily="50" charset="-128"/>
                <a:ea typeface="HG丸ｺﾞｼｯｸM-PRO" panose="020F0600000000000000" pitchFamily="50" charset="-128"/>
              </a:rPr>
              <a:t>（オンライン開催）</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受講形式</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オンライン配信（</a:t>
            </a:r>
            <a:r>
              <a:rPr lang="en-US" altLang="ja-JP" sz="1200" dirty="0">
                <a:solidFill>
                  <a:schemeClr val="tx1"/>
                </a:solidFill>
                <a:latin typeface="HG丸ｺﾞｼｯｸM-PRO" panose="020F0600000000000000" pitchFamily="50" charset="-128"/>
                <a:ea typeface="HG丸ｺﾞｼｯｸM-PRO" panose="020F0600000000000000" pitchFamily="50" charset="-128"/>
              </a:rPr>
              <a:t>Zoom</a:t>
            </a:r>
            <a:r>
              <a:rPr lang="ja-JP" altLang="en-US" sz="1200" dirty="0">
                <a:solidFill>
                  <a:schemeClr val="tx1"/>
                </a:solidFill>
                <a:latin typeface="HG丸ｺﾞｼｯｸM-PRO" panose="020F0600000000000000" pitchFamily="50" charset="-128"/>
                <a:ea typeface="HG丸ｺﾞｼｯｸM-PRO" panose="020F0600000000000000" pitchFamily="50" charset="-128"/>
              </a:rPr>
              <a:t>使用）</a:t>
            </a:r>
          </a:p>
          <a:p>
            <a:pPr>
              <a:lnSpc>
                <a:spcPts val="1800"/>
              </a:lnSpc>
            </a:pP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受講料</a:t>
            </a: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zh-TW" altLang="en-US" sz="1200" dirty="0">
                <a:solidFill>
                  <a:schemeClr val="tx1"/>
                </a:solidFill>
                <a:latin typeface="HG丸ｺﾞｼｯｸM-PRO" panose="020F0600000000000000" pitchFamily="50" charset="-128"/>
                <a:ea typeface="HG丸ｺﾞｼｯｸM-PRO" panose="020F0600000000000000" pitchFamily="50" charset="-128"/>
              </a:rPr>
              <a:t>無料</a:t>
            </a:r>
            <a:endParaRPr lang="en-US" altLang="zh-TW"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申込締切</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en-US" altLang="ja-JP" sz="1200" dirty="0">
                <a:solidFill>
                  <a:schemeClr val="tx1"/>
                </a:solidFill>
                <a:latin typeface="HG丸ｺﾞｼｯｸM-PRO" panose="020F0600000000000000" pitchFamily="50" charset="-128"/>
                <a:ea typeface="HG丸ｺﾞｼｯｸM-PRO" panose="020F0600000000000000" pitchFamily="50" charset="-128"/>
              </a:rPr>
              <a:t>6</a:t>
            </a:r>
            <a:r>
              <a:rPr lang="zh-TW"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25</a:t>
            </a:r>
            <a:r>
              <a:rPr lang="zh-TW" altLang="en-US" sz="1200" dirty="0">
                <a:solidFill>
                  <a:schemeClr val="tx1"/>
                </a:solidFill>
                <a:latin typeface="HG丸ｺﾞｼｯｸM-PRO" panose="020F0600000000000000" pitchFamily="50" charset="-128"/>
                <a:ea typeface="HG丸ｺﾞｼｯｸM-PRO" panose="020F0600000000000000" pitchFamily="50" charset="-128"/>
              </a:rPr>
              <a:t>日（</a:t>
            </a:r>
            <a:r>
              <a:rPr lang="ja-JP" altLang="en-US" sz="1200" dirty="0">
                <a:solidFill>
                  <a:schemeClr val="tx1"/>
                </a:solidFill>
                <a:latin typeface="HG丸ｺﾞｼｯｸM-PRO" panose="020F0600000000000000" pitchFamily="50" charset="-128"/>
                <a:ea typeface="HG丸ｺﾞｼｯｸM-PRO" panose="020F0600000000000000" pitchFamily="50" charset="-128"/>
              </a:rPr>
              <a:t>木</a:t>
            </a:r>
            <a:r>
              <a:rPr lang="zh-TW"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12</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00</a:t>
            </a:r>
            <a:endParaRPr lang="zh-TW" altLang="en-US"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ホームページ</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https://www.joho-shimane.or.jp/news/wanted_seminar/11718</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80318" y="6181035"/>
            <a:ext cx="6653969" cy="3341182"/>
          </a:xfrm>
          <a:prstGeom prst="roundRect">
            <a:avLst>
              <a:gd name="adj" fmla="val 2890"/>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7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タイムスケジュール</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700"/>
              </a:lnSpc>
            </a:pPr>
            <a:endPar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13:30-1</a:t>
            </a:r>
            <a:r>
              <a:rPr lang="en-US" altLang="ja-JP" sz="1200" dirty="0">
                <a:solidFill>
                  <a:schemeClr val="tx1"/>
                </a:solidFill>
                <a:latin typeface="BIZ UDゴシック" panose="020B0400000000000000" pitchFamily="49" charset="-128"/>
                <a:ea typeface="BIZ UDゴシック" panose="020B0400000000000000" pitchFamily="49" charset="-128"/>
              </a:rPr>
              <a:t>3</a:t>
            </a:r>
            <a:r>
              <a:rPr lang="ja-JP" altLang="ja-JP" sz="1200" dirty="0">
                <a:solidFill>
                  <a:schemeClr val="tx1"/>
                </a:solidFill>
                <a:latin typeface="BIZ UDゴシック" panose="020B0400000000000000" pitchFamily="49" charset="-128"/>
                <a:ea typeface="BIZ UDゴシック" panose="020B0400000000000000" pitchFamily="49" charset="-128"/>
              </a:rPr>
              <a:t>:45  「営業代行等を活用したものづくり産業販路拡大支援助成金」の概要説明</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a:t>
            </a:r>
            <a:r>
              <a:rPr lang="en-US" altLang="ja-JP" sz="1200" dirty="0">
                <a:solidFill>
                  <a:schemeClr val="tx1"/>
                </a:solidFill>
                <a:latin typeface="BIZ UDゴシック" panose="020B0400000000000000" pitchFamily="49" charset="-128"/>
                <a:ea typeface="BIZ UDゴシック" panose="020B0400000000000000" pitchFamily="49" charset="-128"/>
              </a:rPr>
              <a:t>3</a:t>
            </a:r>
            <a:r>
              <a:rPr lang="ja-JP" altLang="ja-JP" sz="1200" dirty="0">
                <a:solidFill>
                  <a:schemeClr val="tx1"/>
                </a:solidFill>
                <a:latin typeface="BIZ UDゴシック" panose="020B0400000000000000" pitchFamily="49" charset="-128"/>
                <a:ea typeface="BIZ UDゴシック" panose="020B0400000000000000" pitchFamily="49" charset="-128"/>
              </a:rPr>
              <a:t>:45-14:15  　株式会社アイランドブレイン様　「営業代行サービスの紹介・活用事例等」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14:20-14:50  　営業製作所株式会社様　「営業代行サービスの紹介・活用事例等」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14:50-15:00  　～10分休憩～</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15:00-15:30  　カクトク株式会社様　「営業代行サービスの紹介・活用事例等」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15:35-16:00　  まとめ・各種ご案内</a:t>
            </a:r>
          </a:p>
          <a:p>
            <a:pPr>
              <a:lnSpc>
                <a:spcPts val="1700"/>
              </a:lnSpc>
            </a:pPr>
            <a:endParaRPr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6350" y="9613226"/>
            <a:ext cx="6949992" cy="430887"/>
          </a:xfrm>
          <a:prstGeom prst="rect">
            <a:avLst/>
          </a:prstGeom>
          <a:solidFill>
            <a:schemeClr val="accent2"/>
          </a:solidFill>
          <a:ln>
            <a:noFill/>
          </a:ln>
        </p:spPr>
        <p:txBody>
          <a:bodyPr wrap="square" anchor="ctr">
            <a:spAutoFit/>
          </a:bodyPr>
          <a:lstStyle/>
          <a:p>
            <a:pPr algn="ctr"/>
            <a:endParaRPr lang="en-US" altLang="ja-JP" sz="500" b="1" dirty="0">
              <a:solidFill>
                <a:schemeClr val="bg1"/>
              </a:solidFill>
              <a:latin typeface="HG丸ｺﾞｼｯｸM-PRO" panose="020F0600000000000000" pitchFamily="50" charset="-128"/>
              <a:ea typeface="HG丸ｺﾞｼｯｸM-PRO" panose="020F0600000000000000" pitchFamily="50" charset="-128"/>
            </a:endParaRPr>
          </a:p>
          <a:p>
            <a:pPr algn="ct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主催</a:t>
            </a: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公益財団法人しまね産業振興財団</a:t>
            </a:r>
            <a:endParaRPr lang="en-US" altLang="ja-JP" sz="1200" b="1" dirty="0">
              <a:solidFill>
                <a:schemeClr val="bg1"/>
              </a:solidFill>
              <a:latin typeface="HG丸ｺﾞｼｯｸM-PRO" panose="020F0600000000000000" pitchFamily="50" charset="-128"/>
              <a:ea typeface="HG丸ｺﾞｼｯｸM-PRO" panose="020F0600000000000000" pitchFamily="50" charset="-128"/>
            </a:endParaRPr>
          </a:p>
          <a:p>
            <a:pPr algn="ctr"/>
            <a:endParaRPr lang="ja-JP" altLang="en-US" sz="500" b="1" dirty="0">
              <a:solidFill>
                <a:schemeClr val="bg1"/>
              </a:solidFill>
              <a:latin typeface="HG丸ｺﾞｼｯｸM-PRO" panose="020F0600000000000000" pitchFamily="50" charset="-128"/>
              <a:ea typeface="HG丸ｺﾞｼｯｸM-PRO" panose="020F0600000000000000" pitchFamily="50" charset="-128"/>
            </a:endParaRPr>
          </a:p>
        </p:txBody>
      </p:sp>
      <p:pic>
        <p:nvPicPr>
          <p:cNvPr id="5" name="図 4">
            <a:extLst>
              <a:ext uri="{FF2B5EF4-FFF2-40B4-BE49-F238E27FC236}">
                <a16:creationId xmlns:a16="http://schemas.microsoft.com/office/drawing/2014/main" id="{6CF013FE-A934-106B-C15C-D8DEE26F0F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225" y="-2389"/>
            <a:ext cx="1298842" cy="481992"/>
          </a:xfrm>
          <a:prstGeom prst="rect">
            <a:avLst/>
          </a:prstGeom>
        </p:spPr>
      </p:pic>
    </p:spTree>
    <p:extLst>
      <p:ext uri="{BB962C8B-B14F-4D97-AF65-F5344CB8AC3E}">
        <p14:creationId xmlns:p14="http://schemas.microsoft.com/office/powerpoint/2010/main" val="85691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フリーフォーム 17"/>
          <p:cNvSpPr/>
          <p:nvPr/>
        </p:nvSpPr>
        <p:spPr>
          <a:xfrm>
            <a:off x="1751693" y="7170058"/>
            <a:ext cx="5215164" cy="2878138"/>
          </a:xfrm>
          <a:custGeom>
            <a:avLst/>
            <a:gdLst>
              <a:gd name="connsiteX0" fmla="*/ 0 w 5196114"/>
              <a:gd name="connsiteY0" fmla="*/ 2844800 h 2873829"/>
              <a:gd name="connsiteX1" fmla="*/ 5196114 w 5196114"/>
              <a:gd name="connsiteY1" fmla="*/ 0 h 2873829"/>
              <a:gd name="connsiteX2" fmla="*/ 5196114 w 5196114"/>
              <a:gd name="connsiteY2" fmla="*/ 2873829 h 2873829"/>
              <a:gd name="connsiteX3" fmla="*/ 0 w 5196114"/>
              <a:gd name="connsiteY3" fmla="*/ 2844800 h 2873829"/>
              <a:gd name="connsiteX0" fmla="*/ 0 w 5215164"/>
              <a:gd name="connsiteY0" fmla="*/ 2878138 h 2878138"/>
              <a:gd name="connsiteX1" fmla="*/ 5215164 w 5215164"/>
              <a:gd name="connsiteY1" fmla="*/ 0 h 2878138"/>
              <a:gd name="connsiteX2" fmla="*/ 5215164 w 5215164"/>
              <a:gd name="connsiteY2" fmla="*/ 2873829 h 2878138"/>
              <a:gd name="connsiteX3" fmla="*/ 0 w 5215164"/>
              <a:gd name="connsiteY3" fmla="*/ 2878138 h 2878138"/>
            </a:gdLst>
            <a:ahLst/>
            <a:cxnLst>
              <a:cxn ang="0">
                <a:pos x="connsiteX0" y="connsiteY0"/>
              </a:cxn>
              <a:cxn ang="0">
                <a:pos x="connsiteX1" y="connsiteY1"/>
              </a:cxn>
              <a:cxn ang="0">
                <a:pos x="connsiteX2" y="connsiteY2"/>
              </a:cxn>
              <a:cxn ang="0">
                <a:pos x="connsiteX3" y="connsiteY3"/>
              </a:cxn>
            </a:cxnLst>
            <a:rect l="l" t="t" r="r" b="b"/>
            <a:pathLst>
              <a:path w="5215164" h="2878138">
                <a:moveTo>
                  <a:pt x="0" y="2878138"/>
                </a:moveTo>
                <a:lnTo>
                  <a:pt x="5215164" y="0"/>
                </a:lnTo>
                <a:lnTo>
                  <a:pt x="5215164" y="2873829"/>
                </a:lnTo>
                <a:lnTo>
                  <a:pt x="0" y="2878138"/>
                </a:lnTo>
                <a:close/>
              </a:path>
            </a:pathLst>
          </a:custGeom>
          <a:gradFill flip="none" rotWithShape="1">
            <a:gsLst>
              <a:gs pos="33000">
                <a:schemeClr val="accent1">
                  <a:lumMod val="60000"/>
                  <a:lumOff val="40000"/>
                </a:schemeClr>
              </a:gs>
              <a:gs pos="0">
                <a:schemeClr val="accent1">
                  <a:lumMod val="75000"/>
                </a:schemeClr>
              </a:gs>
              <a:gs pos="100000">
                <a:schemeClr val="accent1">
                  <a:lumMod val="40000"/>
                  <a:lumOff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9" name="角丸四角形 18"/>
          <p:cNvSpPr/>
          <p:nvPr/>
        </p:nvSpPr>
        <p:spPr>
          <a:xfrm>
            <a:off x="142875" y="101601"/>
            <a:ext cx="6639910" cy="9840686"/>
          </a:xfrm>
          <a:prstGeom prst="roundRect">
            <a:avLst>
              <a:gd name="adj" fmla="val 1739"/>
            </a:avLst>
          </a:prstGeom>
          <a:pattFill prst="dotGrid">
            <a:fgClr>
              <a:schemeClr val="accent1">
                <a:lumMod val="20000"/>
                <a:lumOff val="80000"/>
              </a:schemeClr>
            </a:fgClr>
            <a:bgClr>
              <a:schemeClr val="bg1"/>
            </a:bgClr>
          </a:patt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2000"/>
              </a:lnSpc>
            </a:pPr>
            <a:endParaRPr lang="ja-JP" altLang="en-US" sz="1400" b="1"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486707597"/>
              </p:ext>
            </p:extLst>
          </p:nvPr>
        </p:nvGraphicFramePr>
        <p:xfrm>
          <a:off x="242910" y="2933898"/>
          <a:ext cx="6439840" cy="4893494"/>
        </p:xfrm>
        <a:graphic>
          <a:graphicData uri="http://schemas.openxmlformats.org/drawingml/2006/table">
            <a:tbl>
              <a:tblPr firstRow="1" bandRow="1">
                <a:tableStyleId>{5940675A-B579-460E-94D1-54222C63F5DA}</a:tableStyleId>
              </a:tblPr>
              <a:tblGrid>
                <a:gridCol w="698176">
                  <a:extLst>
                    <a:ext uri="{9D8B030D-6E8A-4147-A177-3AD203B41FA5}">
                      <a16:colId xmlns:a16="http://schemas.microsoft.com/office/drawing/2014/main" val="2454008897"/>
                    </a:ext>
                  </a:extLst>
                </a:gridCol>
                <a:gridCol w="1432560">
                  <a:extLst>
                    <a:ext uri="{9D8B030D-6E8A-4147-A177-3AD203B41FA5}">
                      <a16:colId xmlns:a16="http://schemas.microsoft.com/office/drawing/2014/main" val="2228961175"/>
                    </a:ext>
                  </a:extLst>
                </a:gridCol>
                <a:gridCol w="1303020">
                  <a:extLst>
                    <a:ext uri="{9D8B030D-6E8A-4147-A177-3AD203B41FA5}">
                      <a16:colId xmlns:a16="http://schemas.microsoft.com/office/drawing/2014/main" val="90638371"/>
                    </a:ext>
                  </a:extLst>
                </a:gridCol>
                <a:gridCol w="3006084">
                  <a:extLst>
                    <a:ext uri="{9D8B030D-6E8A-4147-A177-3AD203B41FA5}">
                      <a16:colId xmlns:a16="http://schemas.microsoft.com/office/drawing/2014/main" val="3037653605"/>
                    </a:ext>
                  </a:extLst>
                </a:gridCol>
              </a:tblGrid>
              <a:tr h="619914">
                <a:tc rowSpan="2">
                  <a:txBody>
                    <a:bodyPr/>
                    <a:lstStyle/>
                    <a:p>
                      <a:pPr algn="ctr"/>
                      <a:r>
                        <a:rPr kumimoji="1" lang="ja-JP" altLang="en-US" sz="1200" dirty="0"/>
                        <a:t>法人名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kumimoji="1" lang="ja-JP" altLang="en-US"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代表様氏名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199008"/>
                  </a:ext>
                </a:extLst>
              </a:tr>
              <a:tr h="560748">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代表者様連絡先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en-US" altLang="ja-JP" dirty="0">
                          <a:solidFill>
                            <a:schemeClr val="tx1">
                              <a:lumMod val="50000"/>
                              <a:lumOff val="50000"/>
                            </a:schemeClr>
                          </a:solidFill>
                        </a:rPr>
                        <a:t>TEL : </a:t>
                      </a:r>
                    </a:p>
                    <a:p>
                      <a:pPr algn="l"/>
                      <a:r>
                        <a:rPr kumimoji="1" lang="en-US" altLang="ja-JP" dirty="0">
                          <a:solidFill>
                            <a:schemeClr val="tx1">
                              <a:lumMod val="50000"/>
                              <a:lumOff val="50000"/>
                            </a:schemeClr>
                          </a:solidFill>
                        </a:rPr>
                        <a:t>E-mail</a:t>
                      </a:r>
                      <a:r>
                        <a:rPr kumimoji="1" lang="ja-JP" altLang="en-US" baseline="0" dirty="0">
                          <a:solidFill>
                            <a:schemeClr val="tx1">
                              <a:lumMod val="50000"/>
                              <a:lumOff val="50000"/>
                            </a:schemeClr>
                          </a:solidFill>
                        </a:rPr>
                        <a:t> </a:t>
                      </a:r>
                      <a:r>
                        <a:rPr kumimoji="1" lang="en-US" altLang="ja-JP" dirty="0">
                          <a:solidFill>
                            <a:schemeClr val="tx1">
                              <a:lumMod val="50000"/>
                              <a:lumOff val="50000"/>
                            </a:schemeClr>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4434121"/>
                  </a:ext>
                </a:extLst>
              </a:tr>
              <a:tr h="413387">
                <a:tc gridSpan="2">
                  <a:txBody>
                    <a:bodyPr/>
                    <a:lstStyle/>
                    <a:p>
                      <a:pPr algn="ctr"/>
                      <a:r>
                        <a:rPr kumimoji="1" lang="ja-JP" altLang="en-US" sz="1300" dirty="0"/>
                        <a:t>参加者氏名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300" dirty="0"/>
                        <a:t>ご所属・お役職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3520353562"/>
                  </a:ext>
                </a:extLst>
              </a:tr>
              <a:tr h="387927">
                <a:tc gridSpan="2">
                  <a:txBody>
                    <a:bodyPr/>
                    <a:lstStyle/>
                    <a:p>
                      <a:pPr algn="ct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42133055"/>
                  </a:ext>
                </a:extLst>
              </a:tr>
              <a:tr h="431740">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0101718"/>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9855704"/>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1515622"/>
                  </a:ext>
                </a:extLst>
              </a:tr>
              <a:tr h="380809">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885993251"/>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13992563"/>
                  </a:ext>
                </a:extLst>
              </a:tr>
              <a:tr h="874867">
                <a:tc gridSpan="2">
                  <a:txBody>
                    <a:bodyPr/>
                    <a:lstStyle/>
                    <a:p>
                      <a:pPr algn="ctr"/>
                      <a:r>
                        <a:rPr kumimoji="1" lang="ja-JP" altLang="en-US" sz="1300" dirty="0"/>
                        <a:t>ご質問</a:t>
                      </a:r>
                      <a:endParaRPr kumimoji="1" lang="en-US" altLang="ja-JP" sz="1300" dirty="0"/>
                    </a:p>
                    <a:p>
                      <a:pPr algn="ctr"/>
                      <a:r>
                        <a:rPr kumimoji="1" lang="ja-JP" altLang="en-US" sz="1050" dirty="0"/>
                        <a:t>営業代行会社を活用するにあたりご質問・不明な点等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53391599"/>
                  </a:ext>
                </a:extLst>
              </a:tr>
            </a:tbl>
          </a:graphicData>
        </a:graphic>
      </p:graphicFrame>
      <p:sp>
        <p:nvSpPr>
          <p:cNvPr id="8" name="テキスト ボックス 7"/>
          <p:cNvSpPr txBox="1"/>
          <p:nvPr/>
        </p:nvSpPr>
        <p:spPr>
          <a:xfrm>
            <a:off x="1684225" y="82902"/>
            <a:ext cx="3580039" cy="538609"/>
          </a:xfrm>
          <a:prstGeom prst="rect">
            <a:avLst/>
          </a:prstGeom>
          <a:noFill/>
        </p:spPr>
        <p:txBody>
          <a:bodyPr wrap="square" lIns="0" rIns="0" bIns="0" rtlCol="0" anchor="ctr">
            <a:spAutoFit/>
          </a:bodyPr>
          <a:lstStyle/>
          <a:p>
            <a:pPr algn="ctr"/>
            <a:r>
              <a:rPr lang="ja-JP" altLang="en-US" sz="32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申込用紙</a:t>
            </a:r>
          </a:p>
        </p:txBody>
      </p:sp>
      <p:sp>
        <p:nvSpPr>
          <p:cNvPr id="10" name="テキスト ボックス 9"/>
          <p:cNvSpPr txBox="1"/>
          <p:nvPr/>
        </p:nvSpPr>
        <p:spPr>
          <a:xfrm>
            <a:off x="254324" y="730863"/>
            <a:ext cx="6439840" cy="569387"/>
          </a:xfrm>
          <a:prstGeom prst="rect">
            <a:avLst/>
          </a:prstGeom>
          <a:noFill/>
        </p:spPr>
        <p:txBody>
          <a:bodyPr wrap="square" lIns="0" rIns="0" bIns="0" rtlCol="0" anchor="ctr">
            <a:spAutoFit/>
          </a:bodyPr>
          <a:lstStyle/>
          <a:p>
            <a:pPr algn="ctr"/>
            <a:r>
              <a:rPr lang="ja-JP" altLang="en-US"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以下のＵＲＬからフォームにてお申込みいただくか、</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a:p>
            <a:pPr algn="ct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本書へご記入の上</a:t>
            </a:r>
            <a:r>
              <a:rPr lang="ja-JP" altLang="en-US" sz="16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メール</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で下記の連絡先へお申し込み下さい。</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p:txBody>
      </p:sp>
      <p:sp>
        <p:nvSpPr>
          <p:cNvPr id="16" name="テキスト ボックス 15"/>
          <p:cNvSpPr txBox="1"/>
          <p:nvPr/>
        </p:nvSpPr>
        <p:spPr>
          <a:xfrm>
            <a:off x="1328541" y="2067747"/>
            <a:ext cx="4502416" cy="692497"/>
          </a:xfrm>
          <a:prstGeom prst="rect">
            <a:avLst/>
          </a:prstGeom>
          <a:noFill/>
        </p:spPr>
        <p:txBody>
          <a:bodyPr wrap="square" lIns="0" rIns="0" bIns="0" rtlCol="0" anchor="ctr">
            <a:spAutoFit/>
          </a:bodyPr>
          <a:lstStyle/>
          <a:p>
            <a:pPr algn="ct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公財</a:t>
            </a: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しまね産業振興財団 販路支援課あて</a:t>
            </a:r>
            <a:endParaRPr lang="en-US" altLang="ja-JP" sz="1600" u="sng" dirty="0">
              <a:latin typeface="HG丸ｺﾞｼｯｸM-PRO" panose="020F0600000000000000" pitchFamily="50" charset="-128"/>
              <a:ea typeface="HG丸ｺﾞｼｯｸM-PRO" panose="020F0600000000000000" pitchFamily="50" charset="-128"/>
            </a:endParaRPr>
          </a:p>
          <a:p>
            <a:pPr algn="ctr"/>
            <a:endParaRPr lang="en-US" altLang="ja-JP" sz="1000" b="1" u="sng"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gn="ctr"/>
            <a:r>
              <a:rPr lang="ja-JP" altLang="en-US" sz="1600" u="sng" dirty="0">
                <a:solidFill>
                  <a:srgbClr val="FF0000"/>
                </a:solidFill>
                <a:latin typeface="HG丸ｺﾞｼｯｸM-PRO" panose="020F0600000000000000" pitchFamily="50" charset="-128"/>
                <a:ea typeface="HG丸ｺﾞｼｯｸM-PRO" panose="020F0600000000000000" pitchFamily="50" charset="-128"/>
              </a:rPr>
              <a:t>申込締切　令和</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8</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年</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6</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月</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25</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日（木）</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12</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00</a:t>
            </a:r>
          </a:p>
        </p:txBody>
      </p:sp>
      <p:sp>
        <p:nvSpPr>
          <p:cNvPr id="17" name="テキスト ボックス 16"/>
          <p:cNvSpPr txBox="1"/>
          <p:nvPr/>
        </p:nvSpPr>
        <p:spPr>
          <a:xfrm>
            <a:off x="265736" y="7827392"/>
            <a:ext cx="6428427" cy="764312"/>
          </a:xfrm>
          <a:prstGeom prst="rect">
            <a:avLst/>
          </a:prstGeom>
          <a:noFill/>
        </p:spPr>
        <p:txBody>
          <a:bodyPr wrap="square" lIns="0" rIns="0" bIns="0" rtlCol="0" anchor="ctr">
            <a:spAutoFit/>
          </a:bodyPr>
          <a:lstStyle/>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今回の申込みにあたり、ご記入いただくお客様の個人情報等は、本セミナーの運営目的以外　では使用いたしません。</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お申込いただいたメールアドレスに、招待</a:t>
            </a:r>
            <a:r>
              <a:rPr lang="en-US" altLang="ja-JP" sz="1200" dirty="0">
                <a:latin typeface="HG丸ｺﾞｼｯｸM-PRO" panose="020F0600000000000000" pitchFamily="50" charset="-128"/>
                <a:ea typeface="HG丸ｺﾞｼｯｸM-PRO" panose="020F0600000000000000" pitchFamily="50" charset="-128"/>
              </a:rPr>
              <a:t>URL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）をお送りします</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200" dirty="0">
                <a:latin typeface="HG丸ｺﾞｼｯｸM-PRO" panose="020F0600000000000000" pitchFamily="50" charset="-128"/>
                <a:ea typeface="HG丸ｺﾞｼｯｸM-PRO" panose="020F0600000000000000" pitchFamily="50" charset="-128"/>
              </a:rPr>
              <a:t>出欠確認のため</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の表示名はご参加者名（企業名）の表示をお願いいたします。</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2508411" y="1427023"/>
            <a:ext cx="2435063" cy="249620"/>
          </a:xfrm>
          <a:prstGeom prst="rect">
            <a:avLst/>
          </a:prstGeom>
          <a:noFill/>
        </p:spPr>
        <p:txBody>
          <a:bodyPr wrap="square" lIns="0" rIns="0" bIns="0" rtlCol="0" anchor="ctr">
            <a:spAutoFit/>
          </a:bodyPr>
          <a:lstStyle/>
          <a:p>
            <a:pPr>
              <a:lnSpc>
                <a:spcPts val="1800"/>
              </a:lnSpc>
            </a:pPr>
            <a:r>
              <a:rPr lang="ja-JP" altLang="en-US" sz="14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400" b="1" dirty="0">
                <a:latin typeface="HG丸ｺﾞｼｯｸM-PRO" panose="020F0600000000000000" pitchFamily="50" charset="-128"/>
                <a:ea typeface="HG丸ｺﾞｼｯｸM-PRO" panose="020F0600000000000000" pitchFamily="50" charset="-128"/>
              </a:rPr>
              <a:t>申込</a:t>
            </a:r>
            <a:r>
              <a:rPr lang="en-US" altLang="ja-JP" sz="1400" b="1" dirty="0">
                <a:latin typeface="HG丸ｺﾞｼｯｸM-PRO" panose="020F0600000000000000" pitchFamily="50" charset="-128"/>
                <a:ea typeface="HG丸ｺﾞｼｯｸM-PRO" panose="020F0600000000000000" pitchFamily="50" charset="-128"/>
              </a:rPr>
              <a:t>URL</a:t>
            </a:r>
            <a:r>
              <a:rPr lang="ja-JP" altLang="en-US" sz="1400" b="1" dirty="0">
                <a:latin typeface="HG丸ｺﾞｼｯｸM-PRO" panose="020F0600000000000000" pitchFamily="50" charset="-128"/>
                <a:ea typeface="HG丸ｺﾞｼｯｸM-PRO" panose="020F0600000000000000" pitchFamily="50" charset="-128"/>
              </a:rPr>
              <a:t>はこちら↓</a:t>
            </a:r>
            <a:endParaRPr lang="en-US" altLang="ja-JP" sz="1400" b="1"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260030" y="8676292"/>
            <a:ext cx="6439840" cy="1170752"/>
          </a:xfrm>
          <a:prstGeom prst="roundRect">
            <a:avLst>
              <a:gd name="adj" fmla="val 5372"/>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800"/>
              </a:lnSpc>
            </a:pP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お申し込み先</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公財</a:t>
            </a: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しまね産業振興財団　販路支援課</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TEL 0852-60-5114</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FAX</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en-US" altLang="ja-JP" sz="1400" dirty="0">
                <a:solidFill>
                  <a:schemeClr val="tx1"/>
                </a:solidFill>
                <a:latin typeface="HG丸ｺﾞｼｯｸM-PRO" panose="020F0600000000000000" pitchFamily="50" charset="-128"/>
                <a:ea typeface="HG丸ｺﾞｼｯｸM-PRO" panose="020F0600000000000000" pitchFamily="50" charset="-128"/>
              </a:rPr>
              <a:t>0852‐60‐5116</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E-mail</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shinko@joho-shimane.or.jp</a:t>
            </a:r>
          </a:p>
        </p:txBody>
      </p:sp>
      <p:sp>
        <p:nvSpPr>
          <p:cNvPr id="3" name="テキスト ボックス 2">
            <a:extLst>
              <a:ext uri="{FF2B5EF4-FFF2-40B4-BE49-F238E27FC236}">
                <a16:creationId xmlns:a16="http://schemas.microsoft.com/office/drawing/2014/main" id="{C9C2B2C8-80DC-4FA2-922A-6FE4E294DFBD}"/>
              </a:ext>
            </a:extLst>
          </p:cNvPr>
          <p:cNvSpPr txBox="1"/>
          <p:nvPr/>
        </p:nvSpPr>
        <p:spPr>
          <a:xfrm>
            <a:off x="148581" y="1725746"/>
            <a:ext cx="6662738" cy="276999"/>
          </a:xfrm>
          <a:prstGeom prst="rect">
            <a:avLst/>
          </a:prstGeom>
          <a:noFill/>
        </p:spPr>
        <p:txBody>
          <a:bodyPr wrap="square" rtlCol="0">
            <a:spAutoFit/>
          </a:bodyPr>
          <a:lstStyle/>
          <a:p>
            <a:pPr algn="ctr"/>
            <a:r>
              <a:rPr kumimoji="1" lang="en-US" altLang="ja-JP" sz="1200" b="1" dirty="0"/>
              <a:t>https://www.joho-shimane.or.jp/form/r8eigyoudaikou_mousikomi/</a:t>
            </a:r>
          </a:p>
        </p:txBody>
      </p:sp>
    </p:spTree>
    <p:extLst>
      <p:ext uri="{BB962C8B-B14F-4D97-AF65-F5344CB8AC3E}">
        <p14:creationId xmlns:p14="http://schemas.microsoft.com/office/powerpoint/2010/main" val="37506775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ャボン">
  <a:themeElements>
    <a:clrScheme name="シャボン">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TM03457510[[fn=シャボン]]</Template>
  <TotalTime>3147</TotalTime>
  <Words>554</Words>
  <Application>Microsoft Office PowerPoint</Application>
  <PresentationFormat>ユーザー設定</PresentationFormat>
  <Paragraphs>58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UDゴシック</vt:lpstr>
      <vt:lpstr>HG丸ｺﾞｼｯｸM-PRO</vt:lpstr>
      <vt:lpstr>游ゴシック</vt:lpstr>
      <vt:lpstr>Century Gothic</vt:lpstr>
      <vt:lpstr>Garamond</vt:lpstr>
      <vt:lpstr>シャボン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山根 悠平</cp:lastModifiedBy>
  <cp:revision>253</cp:revision>
  <cp:lastPrinted>2025-02-03T04:01:08Z</cp:lastPrinted>
  <dcterms:created xsi:type="dcterms:W3CDTF">2018-04-23T01:38:18Z</dcterms:created>
  <dcterms:modified xsi:type="dcterms:W3CDTF">2026-06-10T05:15:20Z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2022-02-01T12:33:59Z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47b4d19f-92df-4403-86dd-571253390001</vt:lpwstr>
  </property>
  <property fmtid="{D5CDD505-2E9C-101B-9397-08002B2CF9AE}" pid="8" name="MSIP_Label_ea60d57e-af5b-4752-ac57-3e4f28ca11dc_ContentBits">
    <vt:lpwstr>0</vt:lpwstr>
  </property>
</Properties>
</file>