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notesMasterIdLst>
    <p:notesMasterId r:id="rId4"/>
  </p:notesMasterIdLst>
  <p:sldIdLst>
    <p:sldId id="260" r:id="rId2"/>
    <p:sldId id="262" r:id="rId3"/>
  </p:sldIdLst>
  <p:sldSz cx="6948488" cy="100441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E389"/>
    <a:srgbClr val="0000A2"/>
    <a:srgbClr val="000092"/>
    <a:srgbClr val="000066"/>
    <a:srgbClr val="0000CC"/>
    <a:srgbClr val="0066FF"/>
    <a:srgbClr val="FF9933"/>
    <a:srgbClr val="FF66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98" autoAdjust="0"/>
    <p:restoredTop sz="94660"/>
  </p:normalViewPr>
  <p:slideViewPr>
    <p:cSldViewPr snapToGrid="0">
      <p:cViewPr varScale="1">
        <p:scale>
          <a:sx n="48" d="100"/>
          <a:sy n="48" d="100"/>
        </p:scale>
        <p:origin x="206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21" tIns="45710" rIns="91421"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21" tIns="45710" rIns="91421" bIns="45710" rtlCol="0"/>
          <a:lstStyle>
            <a:lvl1pPr algn="r">
              <a:defRPr sz="1200"/>
            </a:lvl1pPr>
          </a:lstStyle>
          <a:p>
            <a:fld id="{8C2A228B-7F94-43A3-B81B-BF2FF2A46E30}"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2244725" y="1243013"/>
            <a:ext cx="2317750" cy="3354387"/>
          </a:xfrm>
          <a:prstGeom prst="rect">
            <a:avLst/>
          </a:prstGeom>
          <a:noFill/>
          <a:ln w="12700">
            <a:solidFill>
              <a:prstClr val="black"/>
            </a:solidFill>
          </a:ln>
        </p:spPr>
        <p:txBody>
          <a:bodyPr vert="horz" lIns="91421" tIns="45710" rIns="91421" bIns="45710" rtlCol="0" anchor="ctr"/>
          <a:lstStyle/>
          <a:p>
            <a:endParaRPr lang="ja-JP" altLang="en-US"/>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21" tIns="45710" rIns="91421"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21" tIns="45710" rIns="91421"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21" tIns="45710" rIns="91421" bIns="45710" rtlCol="0" anchor="b"/>
          <a:lstStyle>
            <a:lvl1pPr algn="r">
              <a:defRPr sz="1200"/>
            </a:lvl1pPr>
          </a:lstStyle>
          <a:p>
            <a:fld id="{AE068070-45DF-44E0-8F46-58C7D3DA0951}" type="slidenum">
              <a:rPr kumimoji="1" lang="ja-JP" altLang="en-US" smtClean="0"/>
              <a:t>‹#›</a:t>
            </a:fld>
            <a:endParaRPr kumimoji="1" lang="ja-JP" altLang="en-US"/>
          </a:p>
        </p:txBody>
      </p:sp>
    </p:spTree>
    <p:extLst>
      <p:ext uri="{BB962C8B-B14F-4D97-AF65-F5344CB8AC3E}">
        <p14:creationId xmlns:p14="http://schemas.microsoft.com/office/powerpoint/2010/main" val="3111942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3"/>
          <p:cNvSpPr/>
          <p:nvPr/>
        </p:nvSpPr>
        <p:spPr>
          <a:xfrm>
            <a:off x="0" y="0"/>
            <a:ext cx="6948488" cy="100441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343951" y="1128413"/>
            <a:ext cx="6145069" cy="4910455"/>
          </a:xfrm>
        </p:spPr>
        <p:txBody>
          <a:bodyPr anchor="b">
            <a:noAutofit/>
          </a:bodyPr>
          <a:lstStyle>
            <a:lvl1pPr algn="l">
              <a:lnSpc>
                <a:spcPct val="80000"/>
              </a:lnSpc>
              <a:defRPr sz="6079" spc="-91"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380430" y="6148920"/>
            <a:ext cx="5259354" cy="2410587"/>
          </a:xfrm>
        </p:spPr>
        <p:txBody>
          <a:bodyPr>
            <a:normAutofit/>
          </a:bodyPr>
          <a:lstStyle>
            <a:lvl1pPr marL="0" indent="0" algn="l">
              <a:buNone/>
              <a:defRPr sz="2128">
                <a:solidFill>
                  <a:schemeClr val="bg1"/>
                </a:solidFill>
                <a:latin typeface="+mj-lt"/>
              </a:defRPr>
            </a:lvl1pPr>
            <a:lvl2pPr marL="347426" indent="0" algn="ctr">
              <a:buNone/>
              <a:defRPr sz="2128"/>
            </a:lvl2pPr>
            <a:lvl3pPr marL="694853" indent="0" algn="ctr">
              <a:buNone/>
              <a:defRPr sz="1824"/>
            </a:lvl3pPr>
            <a:lvl4pPr marL="1042279" indent="0" algn="ctr">
              <a:buNone/>
              <a:defRPr sz="1520"/>
            </a:lvl4pPr>
            <a:lvl5pPr marL="1389705" indent="0" algn="ctr">
              <a:buNone/>
              <a:defRPr sz="1520"/>
            </a:lvl5pPr>
            <a:lvl6pPr marL="1737131" indent="0" algn="ctr">
              <a:buNone/>
              <a:defRPr sz="1520"/>
            </a:lvl6pPr>
            <a:lvl7pPr marL="2084558" indent="0" algn="ctr">
              <a:buNone/>
              <a:defRPr sz="1520"/>
            </a:lvl7pPr>
            <a:lvl8pPr marL="2431984" indent="0" algn="ctr">
              <a:buNone/>
              <a:defRPr sz="1520"/>
            </a:lvl8pPr>
            <a:lvl9pPr marL="2779410" indent="0" algn="ctr">
              <a:buNone/>
              <a:defRPr sz="1520"/>
            </a:lvl9pPr>
          </a:lstStyle>
          <a:p>
            <a:r>
              <a:rPr lang="ja-JP" altLang="en-US"/>
              <a:t>マスター サブタイトルの書式設定</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12378EC4-7109-4ECA-B67C-5699BE46BDF5}" type="datetimeFigureOut">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kumimoji="1" lang="ja-JP" alt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3128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694894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83369" y="1018362"/>
            <a:ext cx="1498268" cy="703087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39710" y="1046264"/>
            <a:ext cx="4407947" cy="790973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378962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67510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43950" y="1123949"/>
            <a:ext cx="6144201" cy="4914919"/>
          </a:xfrm>
        </p:spPr>
        <p:txBody>
          <a:bodyPr anchor="b">
            <a:normAutofit/>
          </a:bodyPr>
          <a:lstStyle>
            <a:lvl1pPr>
              <a:lnSpc>
                <a:spcPct val="80000"/>
              </a:lnSpc>
              <a:defRPr sz="6079" b="0" baseline="0">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80430" y="6132614"/>
            <a:ext cx="5258268" cy="2410587"/>
          </a:xfrm>
        </p:spPr>
        <p:txBody>
          <a:bodyPr anchor="t">
            <a:normAutofit/>
          </a:bodyPr>
          <a:lstStyle>
            <a:lvl1pPr marL="0" indent="0">
              <a:buNone/>
              <a:defRPr sz="2128">
                <a:solidFill>
                  <a:schemeClr val="tx1"/>
                </a:solidFill>
                <a:latin typeface="+mj-lt"/>
              </a:defRPr>
            </a:lvl1pPr>
            <a:lvl2pPr marL="347426" indent="0">
              <a:buNone/>
              <a:defRPr sz="1368">
                <a:solidFill>
                  <a:schemeClr val="tx1">
                    <a:tint val="75000"/>
                  </a:schemeClr>
                </a:solidFill>
              </a:defRPr>
            </a:lvl2pPr>
            <a:lvl3pPr marL="694853" indent="0">
              <a:buNone/>
              <a:defRPr sz="1216">
                <a:solidFill>
                  <a:schemeClr val="tx1">
                    <a:tint val="75000"/>
                  </a:schemeClr>
                </a:solidFill>
              </a:defRPr>
            </a:lvl3pPr>
            <a:lvl4pPr marL="1042279" indent="0">
              <a:buNone/>
              <a:defRPr sz="1064">
                <a:solidFill>
                  <a:schemeClr val="tx1">
                    <a:tint val="75000"/>
                  </a:schemeClr>
                </a:solidFill>
              </a:defRPr>
            </a:lvl4pPr>
            <a:lvl5pPr marL="1389705" indent="0">
              <a:buNone/>
              <a:defRPr sz="1064">
                <a:solidFill>
                  <a:schemeClr val="tx1">
                    <a:tint val="75000"/>
                  </a:schemeClr>
                </a:solidFill>
              </a:defRPr>
            </a:lvl5pPr>
            <a:lvl6pPr marL="1737131" indent="0">
              <a:buNone/>
              <a:defRPr sz="1064">
                <a:solidFill>
                  <a:schemeClr val="tx1">
                    <a:tint val="75000"/>
                  </a:schemeClr>
                </a:solidFill>
              </a:defRPr>
            </a:lvl6pPr>
            <a:lvl7pPr marL="2084558" indent="0">
              <a:buNone/>
              <a:defRPr sz="1064">
                <a:solidFill>
                  <a:schemeClr val="tx1">
                    <a:tint val="75000"/>
                  </a:schemeClr>
                </a:solidFill>
              </a:defRPr>
            </a:lvl7pPr>
            <a:lvl8pPr marL="2431984" indent="0">
              <a:buNone/>
              <a:defRPr sz="1064">
                <a:solidFill>
                  <a:schemeClr val="tx1">
                    <a:tint val="75000"/>
                  </a:schemeClr>
                </a:solidFill>
              </a:defRPr>
            </a:lvl8pPr>
            <a:lvl9pPr marL="2779410" indent="0">
              <a:buNone/>
              <a:defRPr sz="10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407404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385641" y="2919489"/>
            <a:ext cx="2892308" cy="5517566"/>
          </a:xfrm>
        </p:spPr>
        <p:txBody>
          <a:bodyPr/>
          <a:lstStyle>
            <a:lvl1pPr>
              <a:defRPr sz="1672"/>
            </a:lvl1pPr>
            <a:lvl2pPr>
              <a:defRPr sz="1444"/>
            </a:lvl2pPr>
            <a:lvl3pPr>
              <a:defRPr sz="1292"/>
            </a:lvl3pPr>
            <a:lvl4pPr>
              <a:defRPr sz="1140"/>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15386" y="2919489"/>
            <a:ext cx="2892308" cy="5517566"/>
          </a:xfrm>
        </p:spPr>
        <p:txBody>
          <a:bodyPr/>
          <a:lstStyle>
            <a:lvl1pPr>
              <a:defRPr sz="1672"/>
            </a:lvl1pPr>
            <a:lvl2pPr>
              <a:defRPr sz="1444"/>
            </a:lvl2pPr>
            <a:lvl3pPr>
              <a:defRPr sz="1292"/>
            </a:lvl3pPr>
            <a:lvl4pPr>
              <a:defRPr sz="1140"/>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57259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385641" y="2976033"/>
            <a:ext cx="2892308" cy="1059480"/>
          </a:xfrm>
        </p:spPr>
        <p:txBody>
          <a:bodyPr anchor="ctr">
            <a:normAutofit/>
          </a:bodyPr>
          <a:lstStyle>
            <a:lvl1pPr marL="0" indent="0">
              <a:spcBef>
                <a:spcPts val="0"/>
              </a:spcBef>
              <a:buNone/>
              <a:defRPr sz="1520" b="0" cap="all" baseline="0">
                <a:solidFill>
                  <a:schemeClr val="tx1">
                    <a:lumMod val="85000"/>
                    <a:lumOff val="15000"/>
                  </a:schemeClr>
                </a:solidFill>
                <a:latin typeface="+mj-lt"/>
              </a:defRPr>
            </a:lvl1pPr>
            <a:lvl2pPr marL="347426" indent="0">
              <a:buNone/>
              <a:defRPr sz="1520"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4" name="Content Placeholder 3"/>
          <p:cNvSpPr>
            <a:spLocks noGrp="1"/>
          </p:cNvSpPr>
          <p:nvPr>
            <p:ph sz="half" idx="2"/>
          </p:nvPr>
        </p:nvSpPr>
        <p:spPr>
          <a:xfrm>
            <a:off x="385641" y="4007320"/>
            <a:ext cx="2892308" cy="4687253"/>
          </a:xfrm>
        </p:spPr>
        <p:txBody>
          <a:bodyPr/>
          <a:lstStyle>
            <a:lvl1pPr>
              <a:defRPr sz="1596"/>
            </a:lvl1pPr>
            <a:lvl2pPr>
              <a:defRPr sz="1368"/>
            </a:lvl2pPr>
            <a:lvl3pPr>
              <a:defRPr sz="1216"/>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21899" y="2973057"/>
            <a:ext cx="2892308" cy="1057980"/>
          </a:xfrm>
        </p:spPr>
        <p:txBody>
          <a:bodyPr anchor="ctr">
            <a:normAutofit/>
          </a:bodyPr>
          <a:lstStyle>
            <a:lvl1pPr marL="0" indent="0">
              <a:spcBef>
                <a:spcPts val="0"/>
              </a:spcBef>
              <a:buNone/>
              <a:defRPr sz="1520" b="0" cap="all" baseline="0">
                <a:latin typeface="+mj-lt"/>
              </a:defRPr>
            </a:lvl1pPr>
            <a:lvl2pPr marL="347426" indent="0">
              <a:buNone/>
              <a:defRPr sz="1520"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6" name="Content Placeholder 5"/>
          <p:cNvSpPr>
            <a:spLocks noGrp="1"/>
          </p:cNvSpPr>
          <p:nvPr>
            <p:ph sz="quarter" idx="4"/>
          </p:nvPr>
        </p:nvSpPr>
        <p:spPr>
          <a:xfrm>
            <a:off x="3621899" y="4004253"/>
            <a:ext cx="2892308" cy="4687253"/>
          </a:xfrm>
        </p:spPr>
        <p:txBody>
          <a:bodyPr/>
          <a:lstStyle>
            <a:lvl1pPr>
              <a:defRPr sz="1596"/>
            </a:lvl1pPr>
            <a:lvl2pPr>
              <a:defRPr sz="1368"/>
            </a:lvl2pPr>
            <a:lvl3pPr>
              <a:defRPr sz="1216"/>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456745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358212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335292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Rectangle 1"/>
          <p:cNvSpPr/>
          <p:nvPr/>
        </p:nvSpPr>
        <p:spPr>
          <a:xfrm>
            <a:off x="4342805" y="0"/>
            <a:ext cx="2605683" cy="100441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4708355" y="794217"/>
            <a:ext cx="1928205" cy="2812352"/>
          </a:xfrm>
        </p:spPr>
        <p:txBody>
          <a:bodyPr anchor="b">
            <a:noAutofit/>
          </a:bodyPr>
          <a:lstStyle>
            <a:lvl1pPr>
              <a:lnSpc>
                <a:spcPct val="85000"/>
              </a:lnSpc>
              <a:defRPr sz="2736">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34281" y="1116013"/>
            <a:ext cx="3474244" cy="6696075"/>
          </a:xfrm>
        </p:spPr>
        <p:txBody>
          <a:bodyPr/>
          <a:lstStyle>
            <a:lvl1pPr>
              <a:defRPr sz="1672"/>
            </a:lvl1pPr>
            <a:lvl2pPr>
              <a:defRPr sz="1444"/>
            </a:lvl2pPr>
            <a:lvl3pPr>
              <a:defRPr sz="1292"/>
            </a:lvl3pPr>
            <a:lvl4pPr>
              <a:defRPr sz="1140"/>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16664" y="3678761"/>
            <a:ext cx="1936891" cy="4579733"/>
          </a:xfrm>
        </p:spPr>
        <p:txBody>
          <a:bodyPr>
            <a:normAutofit/>
          </a:bodyPr>
          <a:lstStyle>
            <a:lvl1pPr marL="0" marR="0" indent="0" algn="l" defTabSz="694853" rtl="0" eaLnBrk="1" fontAlgn="auto" latinLnBrk="0" hangingPunct="1">
              <a:lnSpc>
                <a:spcPct val="100000"/>
              </a:lnSpc>
              <a:spcBef>
                <a:spcPts val="912"/>
              </a:spcBef>
              <a:spcAft>
                <a:spcPts val="0"/>
              </a:spcAft>
              <a:buClrTx/>
              <a:buSzTx/>
              <a:buFontTx/>
              <a:buNone/>
              <a:tabLst/>
              <a:defRPr sz="1140">
                <a:solidFill>
                  <a:srgbClr val="404040"/>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marL="0" marR="0" lvl="0" indent="0" algn="l" defTabSz="694853" rtl="0" eaLnBrk="1" fontAlgn="auto" latinLnBrk="0" hangingPunct="1">
              <a:lnSpc>
                <a:spcPct val="100000"/>
              </a:lnSpc>
              <a:spcBef>
                <a:spcPts val="1064"/>
              </a:spcBef>
              <a:spcAft>
                <a:spcPts val="0"/>
              </a:spcAft>
              <a:buClrTx/>
              <a:buSzTx/>
              <a:buFontTx/>
              <a:buNone/>
              <a:tabLst/>
              <a:defRPr/>
            </a:pPr>
            <a:r>
              <a:rPr lang="ja-JP" altLang="en-US"/>
              <a:t>マスター テキストの書式設定</a:t>
            </a:r>
          </a:p>
        </p:txBody>
      </p:sp>
      <p:sp>
        <p:nvSpPr>
          <p:cNvPr id="5" name="Date Placeholder 4"/>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85834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370007" y="7936092"/>
            <a:ext cx="6144201" cy="898204"/>
          </a:xfrm>
        </p:spPr>
        <p:txBody>
          <a:bodyPr anchor="b">
            <a:normAutofit/>
          </a:bodyPr>
          <a:lstStyle>
            <a:lvl1pPr>
              <a:lnSpc>
                <a:spcPct val="85000"/>
              </a:lnSpc>
              <a:defRPr sz="2128"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0"/>
            <a:ext cx="6948488" cy="7807624"/>
          </a:xfrm>
          <a:solidFill>
            <a:schemeClr val="accent1">
              <a:lumMod val="40000"/>
              <a:lumOff val="60000"/>
            </a:schemeClr>
          </a:solidFill>
        </p:spPr>
        <p:txBody>
          <a:bodyPr anchor="t"/>
          <a:lstStyle>
            <a:lvl1pPr marL="0" indent="0" algn="ctr">
              <a:spcBef>
                <a:spcPts val="608"/>
              </a:spcBef>
              <a:buNone/>
              <a:defRPr sz="2432">
                <a:solidFill>
                  <a:srgbClr val="4D4D4D"/>
                </a:solidFill>
              </a:defRPr>
            </a:lvl1pPr>
            <a:lvl2pPr marL="347426" indent="0">
              <a:buNone/>
              <a:defRPr sz="2128"/>
            </a:lvl2pPr>
            <a:lvl3pPr marL="694853" indent="0">
              <a:buNone/>
              <a:defRPr sz="1824"/>
            </a:lvl3pPr>
            <a:lvl4pPr marL="1042279" indent="0">
              <a:buNone/>
              <a:defRPr sz="1520"/>
            </a:lvl4pPr>
            <a:lvl5pPr marL="1389705" indent="0">
              <a:buNone/>
              <a:defRPr sz="1520"/>
            </a:lvl5pPr>
            <a:lvl6pPr marL="1737131" indent="0">
              <a:buNone/>
              <a:defRPr sz="1520"/>
            </a:lvl6pPr>
            <a:lvl7pPr marL="2084558" indent="0">
              <a:buNone/>
              <a:defRPr sz="1520"/>
            </a:lvl7pPr>
            <a:lvl8pPr marL="2431984" indent="0">
              <a:buNone/>
              <a:defRPr sz="1520"/>
            </a:lvl8pPr>
            <a:lvl9pPr marL="2779410" indent="0">
              <a:buNone/>
              <a:defRPr sz="152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385641" y="8655300"/>
            <a:ext cx="5260005" cy="781209"/>
          </a:xfrm>
        </p:spPr>
        <p:txBody>
          <a:bodyPr>
            <a:normAutofit/>
          </a:bodyPr>
          <a:lstStyle>
            <a:lvl1pPr marL="0" indent="0">
              <a:lnSpc>
                <a:spcPct val="90000"/>
              </a:lnSpc>
              <a:spcBef>
                <a:spcPts val="912"/>
              </a:spcBef>
              <a:buNone/>
              <a:defRPr sz="1064">
                <a:solidFill>
                  <a:srgbClr val="262626"/>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12378EC4-7109-4ECA-B67C-5699BE46BDF5}" type="datetimeFigureOut">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74348337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4568" y="731608"/>
            <a:ext cx="6139640" cy="242856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385424" y="2919491"/>
            <a:ext cx="6128784" cy="551589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390852" y="9391563"/>
            <a:ext cx="2345115" cy="334804"/>
          </a:xfrm>
          <a:prstGeom prst="rect">
            <a:avLst/>
          </a:prstGeom>
        </p:spPr>
        <p:txBody>
          <a:bodyPr vert="horz" lIns="91440" tIns="45720" rIns="91440" bIns="45720" rtlCol="0" anchor="ctr"/>
          <a:lstStyle>
            <a:lvl1pPr algn="l">
              <a:defRPr sz="722">
                <a:solidFill>
                  <a:schemeClr val="tx1">
                    <a:alpha val="75000"/>
                  </a:schemeClr>
                </a:solidFill>
              </a:defRPr>
            </a:lvl1p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3"/>
          </p:nvPr>
        </p:nvSpPr>
        <p:spPr>
          <a:xfrm>
            <a:off x="390853" y="9599900"/>
            <a:ext cx="2866251" cy="334804"/>
          </a:xfrm>
          <a:prstGeom prst="rect">
            <a:avLst/>
          </a:prstGeom>
        </p:spPr>
        <p:txBody>
          <a:bodyPr vert="horz" lIns="91440" tIns="45720" rIns="91440" bIns="45720" rtlCol="0" anchor="ctr"/>
          <a:lstStyle>
            <a:lvl1pPr algn="l">
              <a:defRPr sz="722" cap="all" baseline="0">
                <a:solidFill>
                  <a:schemeClr val="tx1">
                    <a:alpha val="75000"/>
                  </a:schemeClr>
                </a:solidFill>
              </a:defRPr>
            </a:lvl1pPr>
          </a:lstStyle>
          <a:p>
            <a:endParaRPr kumimoji="1" lang="ja-JP" altLang="en-US"/>
          </a:p>
        </p:txBody>
      </p:sp>
      <p:sp>
        <p:nvSpPr>
          <p:cNvPr id="6" name="Slide Number Placeholder 5"/>
          <p:cNvSpPr>
            <a:spLocks noGrp="1"/>
          </p:cNvSpPr>
          <p:nvPr>
            <p:ph type="sldNum" sz="quarter" idx="4"/>
          </p:nvPr>
        </p:nvSpPr>
        <p:spPr>
          <a:xfrm>
            <a:off x="4970626" y="8538153"/>
            <a:ext cx="1667637" cy="2046080"/>
          </a:xfrm>
          <a:prstGeom prst="rect">
            <a:avLst/>
          </a:prstGeom>
        </p:spPr>
        <p:txBody>
          <a:bodyPr vert="horz" lIns="91440" tIns="45720" rIns="91440" bIns="45720" rtlCol="0" anchor="b"/>
          <a:lstStyle>
            <a:lvl1pPr algn="r">
              <a:defRPr sz="6839" b="0">
                <a:ln>
                  <a:noFill/>
                </a:ln>
                <a:solidFill>
                  <a:schemeClr val="accent1">
                    <a:alpha val="20000"/>
                  </a:schemeClr>
                </a:solidFill>
                <a:latin typeface="+mj-lt"/>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071259521"/>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l" defTabSz="694853" rtl="0" eaLnBrk="1" latinLnBrk="0" hangingPunct="1">
        <a:lnSpc>
          <a:spcPct val="90000"/>
        </a:lnSpc>
        <a:spcBef>
          <a:spcPct val="0"/>
        </a:spcBef>
        <a:buNone/>
        <a:defRPr kumimoji="1" sz="3648" kern="1200" spc="-91" baseline="0">
          <a:solidFill>
            <a:schemeClr val="accent1"/>
          </a:solidFill>
          <a:latin typeface="+mj-lt"/>
          <a:ea typeface="+mj-ea"/>
          <a:cs typeface="+mj-cs"/>
        </a:defRPr>
      </a:lvl1pPr>
    </p:titleStyle>
    <p:bodyStyle>
      <a:lvl1pPr marL="69485" indent="-69485" algn="l" defTabSz="694853" rtl="0" eaLnBrk="1" latinLnBrk="0" hangingPunct="1">
        <a:lnSpc>
          <a:spcPct val="85000"/>
        </a:lnSpc>
        <a:spcBef>
          <a:spcPts val="988"/>
        </a:spcBef>
        <a:buFont typeface="Arial" pitchFamily="34" charset="0"/>
        <a:buChar char=" "/>
        <a:defRPr kumimoji="1" sz="1824" kern="1200">
          <a:solidFill>
            <a:schemeClr val="tx1">
              <a:lumMod val="85000"/>
              <a:lumOff val="15000"/>
            </a:schemeClr>
          </a:solidFill>
          <a:latin typeface="+mn-lt"/>
          <a:ea typeface="+mn-ea"/>
          <a:cs typeface="+mn-cs"/>
        </a:defRPr>
      </a:lvl1pPr>
      <a:lvl2pPr marL="208456" indent="-260570" algn="l" defTabSz="694853" rtl="0" eaLnBrk="1" latinLnBrk="0" hangingPunct="1">
        <a:lnSpc>
          <a:spcPct val="85000"/>
        </a:lnSpc>
        <a:spcBef>
          <a:spcPts val="456"/>
        </a:spcBef>
        <a:buFont typeface="Arial" pitchFamily="34" charset="0"/>
        <a:buChar char=" "/>
        <a:defRPr kumimoji="1" sz="1824" kern="1200">
          <a:solidFill>
            <a:schemeClr val="tx1">
              <a:lumMod val="85000"/>
              <a:lumOff val="15000"/>
            </a:schemeClr>
          </a:solidFill>
          <a:latin typeface="+mn-lt"/>
          <a:ea typeface="+mn-ea"/>
          <a:cs typeface="+mn-cs"/>
        </a:defRPr>
      </a:lvl2pPr>
      <a:lvl3pPr marL="416912" indent="-416912" algn="l" defTabSz="694853" rtl="0" eaLnBrk="1" latinLnBrk="0" hangingPunct="1">
        <a:lnSpc>
          <a:spcPct val="85000"/>
        </a:lnSpc>
        <a:spcBef>
          <a:spcPts val="456"/>
        </a:spcBef>
        <a:buFont typeface="Arial" pitchFamily="34" charset="0"/>
        <a:buChar char=" "/>
        <a:defRPr kumimoji="1" sz="1520" i="1" kern="1200">
          <a:solidFill>
            <a:schemeClr val="tx1">
              <a:lumMod val="85000"/>
              <a:lumOff val="15000"/>
            </a:schemeClr>
          </a:solidFill>
          <a:latin typeface="+mn-lt"/>
          <a:ea typeface="+mn-ea"/>
          <a:cs typeface="+mn-cs"/>
        </a:defRPr>
      </a:lvl3pPr>
      <a:lvl4pPr marL="625367" indent="-625367"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4pPr>
      <a:lvl5pPr marL="833823" indent="-833823"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5pPr>
      <a:lvl6pPr marL="911880" indent="-173713"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6pPr>
      <a:lvl7pPr marL="1063860" indent="-173713"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7pPr>
      <a:lvl8pPr marL="1215840" indent="-173713"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8pPr>
      <a:lvl9pPr marL="1367820" indent="-173713" algn="l" defTabSz="694853" rtl="0" eaLnBrk="1" latinLnBrk="0" hangingPunct="1">
        <a:lnSpc>
          <a:spcPct val="85000"/>
        </a:lnSpc>
        <a:spcBef>
          <a:spcPts val="456"/>
        </a:spcBef>
        <a:buFont typeface="Arial" pitchFamily="34" charset="0"/>
        <a:buChar char=" "/>
        <a:defRPr kumimoji="1" sz="1368" kern="1200">
          <a:solidFill>
            <a:schemeClr val="tx1">
              <a:lumMod val="85000"/>
              <a:lumOff val="15000"/>
            </a:schemeClr>
          </a:solidFill>
          <a:latin typeface="+mn-lt"/>
          <a:ea typeface="+mn-ea"/>
          <a:cs typeface="+mn-cs"/>
        </a:defRPr>
      </a:lvl9pPr>
    </p:bodyStyle>
    <p:otherStyle>
      <a:defPPr>
        <a:defRPr lang="en-US"/>
      </a:defPPr>
      <a:lvl1pPr marL="0" algn="l" defTabSz="694853" rtl="0" eaLnBrk="1" latinLnBrk="0" hangingPunct="1">
        <a:defRPr kumimoji="1" sz="1368" kern="1200">
          <a:solidFill>
            <a:schemeClr val="tx1"/>
          </a:solidFill>
          <a:latin typeface="+mn-lt"/>
          <a:ea typeface="+mn-ea"/>
          <a:cs typeface="+mn-cs"/>
        </a:defRPr>
      </a:lvl1pPr>
      <a:lvl2pPr marL="347426" algn="l" defTabSz="694853" rtl="0" eaLnBrk="1" latinLnBrk="0" hangingPunct="1">
        <a:defRPr kumimoji="1" sz="1368" kern="1200">
          <a:solidFill>
            <a:schemeClr val="tx1"/>
          </a:solidFill>
          <a:latin typeface="+mn-lt"/>
          <a:ea typeface="+mn-ea"/>
          <a:cs typeface="+mn-cs"/>
        </a:defRPr>
      </a:lvl2pPr>
      <a:lvl3pPr marL="694853" algn="l" defTabSz="694853" rtl="0" eaLnBrk="1" latinLnBrk="0" hangingPunct="1">
        <a:defRPr kumimoji="1" sz="1368" kern="1200">
          <a:solidFill>
            <a:schemeClr val="tx1"/>
          </a:solidFill>
          <a:latin typeface="+mn-lt"/>
          <a:ea typeface="+mn-ea"/>
          <a:cs typeface="+mn-cs"/>
        </a:defRPr>
      </a:lvl3pPr>
      <a:lvl4pPr marL="1042279" algn="l" defTabSz="694853" rtl="0" eaLnBrk="1" latinLnBrk="0" hangingPunct="1">
        <a:defRPr kumimoji="1" sz="1368" kern="1200">
          <a:solidFill>
            <a:schemeClr val="tx1"/>
          </a:solidFill>
          <a:latin typeface="+mn-lt"/>
          <a:ea typeface="+mn-ea"/>
          <a:cs typeface="+mn-cs"/>
        </a:defRPr>
      </a:lvl4pPr>
      <a:lvl5pPr marL="1389705" algn="l" defTabSz="694853" rtl="0" eaLnBrk="1" latinLnBrk="0" hangingPunct="1">
        <a:defRPr kumimoji="1" sz="1368" kern="1200">
          <a:solidFill>
            <a:schemeClr val="tx1"/>
          </a:solidFill>
          <a:latin typeface="+mn-lt"/>
          <a:ea typeface="+mn-ea"/>
          <a:cs typeface="+mn-cs"/>
        </a:defRPr>
      </a:lvl5pPr>
      <a:lvl6pPr marL="1737131" algn="l" defTabSz="694853" rtl="0" eaLnBrk="1" latinLnBrk="0" hangingPunct="1">
        <a:defRPr kumimoji="1" sz="1368" kern="1200">
          <a:solidFill>
            <a:schemeClr val="tx1"/>
          </a:solidFill>
          <a:latin typeface="+mn-lt"/>
          <a:ea typeface="+mn-ea"/>
          <a:cs typeface="+mn-cs"/>
        </a:defRPr>
      </a:lvl6pPr>
      <a:lvl7pPr marL="2084558" algn="l" defTabSz="694853" rtl="0" eaLnBrk="1" latinLnBrk="0" hangingPunct="1">
        <a:defRPr kumimoji="1" sz="1368" kern="1200">
          <a:solidFill>
            <a:schemeClr val="tx1"/>
          </a:solidFill>
          <a:latin typeface="+mn-lt"/>
          <a:ea typeface="+mn-ea"/>
          <a:cs typeface="+mn-cs"/>
        </a:defRPr>
      </a:lvl7pPr>
      <a:lvl8pPr marL="2431984" algn="l" defTabSz="694853" rtl="0" eaLnBrk="1" latinLnBrk="0" hangingPunct="1">
        <a:defRPr kumimoji="1" sz="1368" kern="1200">
          <a:solidFill>
            <a:schemeClr val="tx1"/>
          </a:solidFill>
          <a:latin typeface="+mn-lt"/>
          <a:ea typeface="+mn-ea"/>
          <a:cs typeface="+mn-cs"/>
        </a:defRPr>
      </a:lvl8pPr>
      <a:lvl9pPr marL="2779410" algn="l" defTabSz="694853" rtl="0" eaLnBrk="1" latinLnBrk="0" hangingPunct="1">
        <a:defRPr kumimoji="1" sz="13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2" name="角丸四角形 11"/>
          <p:cNvSpPr/>
          <p:nvPr/>
        </p:nvSpPr>
        <p:spPr>
          <a:xfrm>
            <a:off x="180318" y="218325"/>
            <a:ext cx="1821180" cy="3013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3000"/>
              </a:lnSpc>
            </a:pPr>
            <a:r>
              <a:rPr lang="ja-JP" altLang="en-US"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県内企業の皆様へ</a:t>
            </a:r>
            <a:endParaRPr lang="en-US" altLang="ja-JP"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3" name="テキスト ボックス 12"/>
          <p:cNvSpPr txBox="1"/>
          <p:nvPr/>
        </p:nvSpPr>
        <p:spPr>
          <a:xfrm>
            <a:off x="144084" y="387174"/>
            <a:ext cx="6653969" cy="530915"/>
          </a:xfrm>
          <a:prstGeom prst="rect">
            <a:avLst/>
          </a:prstGeom>
          <a:noFill/>
        </p:spPr>
        <p:txBody>
          <a:bodyPr wrap="square" lIns="0" rIns="0" bIns="0" rtlCol="0" anchor="ctr">
            <a:spAutoFit/>
          </a:bodyPr>
          <a:lstStyle/>
          <a:p>
            <a:pPr algn="ctr">
              <a:lnSpc>
                <a:spcPts val="4500"/>
              </a:lnSpc>
            </a:pPr>
            <a:r>
              <a:rPr lang="ja-JP" altLang="en-US" sz="24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取引適正化・価格転嫁サポートセミナー</a:t>
            </a:r>
            <a:endParaRPr lang="en-US" altLang="ja-JP" sz="24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14" name="テキスト ボックス 13"/>
          <p:cNvSpPr txBox="1"/>
          <p:nvPr/>
        </p:nvSpPr>
        <p:spPr>
          <a:xfrm>
            <a:off x="5698915" y="32608"/>
            <a:ext cx="1218248" cy="276999"/>
          </a:xfrm>
          <a:prstGeom prst="rect">
            <a:avLst/>
          </a:prstGeom>
          <a:noFill/>
          <a:ln w="38100">
            <a:solidFill>
              <a:schemeClr val="bg1"/>
            </a:solidFill>
          </a:ln>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参加無料</a:t>
            </a:r>
            <a:endParaRPr lang="ja-JP" altLang="en-US" sz="1500" u="sng"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5" name="角丸四角形 14"/>
          <p:cNvSpPr/>
          <p:nvPr/>
        </p:nvSpPr>
        <p:spPr>
          <a:xfrm>
            <a:off x="180318" y="861568"/>
            <a:ext cx="6617735" cy="2014739"/>
          </a:xfrm>
          <a:prstGeom prst="roundRect">
            <a:avLst>
              <a:gd name="adj" fmla="val 13395"/>
            </a:avLst>
          </a:prstGeom>
          <a:solidFill>
            <a:schemeClr val="accent5">
              <a:lumMod val="60000"/>
              <a:lumOff val="4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pPr>
              <a:lnSpc>
                <a:spcPts val="2000"/>
              </a:lnSpc>
            </a:pP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solidFill>
                  <a:schemeClr val="tx1"/>
                </a:solidFill>
                <a:latin typeface="HG丸ｺﾞｼｯｸM-PRO" panose="020F0600000000000000" pitchFamily="50" charset="-128"/>
                <a:ea typeface="HG丸ｺﾞｼｯｸM-PRO" panose="020F0600000000000000" pitchFamily="50" charset="-128"/>
              </a:rPr>
              <a:t>昨今の原材料やエネルギー価格高騰や人手不足などにより、事業者が厳しい経営環境に置かれる中、適切な価格転嫁の取組が必要不可欠となっています。</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20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200" dirty="0">
                <a:solidFill>
                  <a:schemeClr val="tx1"/>
                </a:solidFill>
                <a:latin typeface="HG丸ｺﾞｼｯｸM-PRO" panose="020F0600000000000000" pitchFamily="50" charset="-128"/>
                <a:ea typeface="HG丸ｺﾞｼｯｸM-PRO" panose="020F0600000000000000" pitchFamily="50" charset="-128"/>
              </a:rPr>
              <a:t>8</a:t>
            </a:r>
            <a:r>
              <a:rPr lang="ja-JP" altLang="en-US" sz="1200" dirty="0">
                <a:solidFill>
                  <a:schemeClr val="tx1"/>
                </a:solidFill>
                <a:latin typeface="HG丸ｺﾞｼｯｸM-PRO" panose="020F0600000000000000" pitchFamily="50" charset="-128"/>
                <a:ea typeface="HG丸ｺﾞｼｯｸM-PRO" panose="020F0600000000000000" pitchFamily="50" charset="-128"/>
              </a:rPr>
              <a:t>年</a:t>
            </a:r>
            <a:r>
              <a:rPr lang="en-US" altLang="ja-JP" sz="1200" dirty="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a:solidFill>
                  <a:schemeClr val="tx1"/>
                </a:solidFill>
                <a:latin typeface="HG丸ｺﾞｼｯｸM-PRO" panose="020F0600000000000000" pitchFamily="50" charset="-128"/>
                <a:ea typeface="HG丸ｺﾞｼｯｸM-PRO" panose="020F0600000000000000" pitchFamily="50" charset="-128"/>
              </a:rPr>
              <a:t>日より「下請代金支払遅延等防止法」が「中小受託取引適正化法」に改正されたことを踏まえ、県内の受注側企業を対象に適正な取引環境や価格転嫁を実現するための取適法の概要や改正のポイント、発注側企業との価格交渉のノウハウなどを学び、価格転嫁の取組みを推進するセミナーを開催いたします。皆様のご参加をお待ちしております。</a:t>
            </a:r>
          </a:p>
        </p:txBody>
      </p:sp>
      <p:sp>
        <p:nvSpPr>
          <p:cNvPr id="26" name="角丸四角形 25"/>
          <p:cNvSpPr/>
          <p:nvPr/>
        </p:nvSpPr>
        <p:spPr>
          <a:xfrm>
            <a:off x="150436" y="2754510"/>
            <a:ext cx="6683852" cy="3472029"/>
          </a:xfrm>
          <a:prstGeom prst="roundRect">
            <a:avLst>
              <a:gd name="adj" fmla="val 5372"/>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t"/>
          <a:lstStyle/>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日時</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令和</a:t>
            </a:r>
            <a:r>
              <a:rPr lang="en-US" altLang="ja-JP" sz="1200" dirty="0">
                <a:solidFill>
                  <a:schemeClr val="tx1"/>
                </a:solidFill>
                <a:latin typeface="HG丸ｺﾞｼｯｸM-PRO" panose="020F0600000000000000" pitchFamily="50" charset="-128"/>
                <a:ea typeface="HG丸ｺﾞｼｯｸM-PRO" panose="020F0600000000000000" pitchFamily="50" charset="-128"/>
              </a:rPr>
              <a:t>8</a:t>
            </a:r>
            <a:r>
              <a:rPr lang="ja-JP" altLang="en-US" sz="1200" dirty="0">
                <a:solidFill>
                  <a:schemeClr val="tx1"/>
                </a:solidFill>
                <a:latin typeface="HG丸ｺﾞｼｯｸM-PRO" panose="020F0600000000000000" pitchFamily="50" charset="-128"/>
                <a:ea typeface="HG丸ｺﾞｼｯｸM-PRO" panose="020F0600000000000000" pitchFamily="50" charset="-128"/>
              </a:rPr>
              <a:t>年</a:t>
            </a:r>
            <a:r>
              <a:rPr lang="en-US" altLang="ja-JP" sz="1200" dirty="0">
                <a:solidFill>
                  <a:schemeClr val="tx1"/>
                </a:solidFill>
                <a:latin typeface="HG丸ｺﾞｼｯｸM-PRO" panose="020F0600000000000000" pitchFamily="50" charset="-128"/>
                <a:ea typeface="HG丸ｺﾞｼｯｸM-PRO" panose="020F0600000000000000" pitchFamily="50" charset="-128"/>
              </a:rPr>
              <a:t>8</a:t>
            </a:r>
            <a:r>
              <a:rPr lang="ja-JP"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6</a:t>
            </a:r>
            <a:r>
              <a:rPr lang="ja-JP" altLang="en-US" sz="1200" dirty="0">
                <a:solidFill>
                  <a:schemeClr val="tx1"/>
                </a:solidFill>
                <a:latin typeface="HG丸ｺﾞｼｯｸM-PRO" panose="020F0600000000000000" pitchFamily="50" charset="-128"/>
                <a:ea typeface="HG丸ｺﾞｼｯｸM-PRO" panose="020F0600000000000000" pitchFamily="50" charset="-128"/>
              </a:rPr>
              <a:t>日（木）</a:t>
            </a:r>
            <a:r>
              <a:rPr lang="en-US" altLang="ja-JP" sz="1200" dirty="0">
                <a:solidFill>
                  <a:schemeClr val="tx1"/>
                </a:solidFill>
                <a:latin typeface="HG丸ｺﾞｼｯｸM-PRO" panose="020F0600000000000000" pitchFamily="50" charset="-128"/>
                <a:ea typeface="HG丸ｺﾞｼｯｸM-PRO" panose="020F0600000000000000" pitchFamily="50" charset="-128"/>
              </a:rPr>
              <a:t>14:00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17:00</a:t>
            </a:r>
            <a:r>
              <a:rPr lang="ja-JP" altLang="en-US" sz="1200" dirty="0">
                <a:solidFill>
                  <a:schemeClr val="tx1"/>
                </a:solidFill>
                <a:latin typeface="HG丸ｺﾞｼｯｸM-PRO" panose="020F0600000000000000" pitchFamily="50" charset="-128"/>
                <a:ea typeface="HG丸ｺﾞｼｯｸM-PRO" panose="020F0600000000000000" pitchFamily="50" charset="-128"/>
              </a:rPr>
              <a:t>（受付</a:t>
            </a:r>
            <a:r>
              <a:rPr lang="en-US" altLang="ja-JP" sz="1200" dirty="0">
                <a:solidFill>
                  <a:schemeClr val="tx1"/>
                </a:solidFill>
                <a:latin typeface="HG丸ｺﾞｼｯｸM-PRO" panose="020F0600000000000000" pitchFamily="50" charset="-128"/>
                <a:ea typeface="HG丸ｺﾞｼｯｸM-PRO" panose="020F0600000000000000" pitchFamily="50" charset="-128"/>
              </a:rPr>
              <a:t>13</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30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会場</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テクノアークしまね　中会議室（島根県松江市北陵町１）</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受講対象者</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島根県内の受注側の企業様を対象　</a:t>
            </a:r>
            <a:r>
              <a:rPr lang="en-US" altLang="ja-JP" sz="1200" dirty="0">
                <a:solidFill>
                  <a:schemeClr val="tx1"/>
                </a:solidFill>
                <a:latin typeface="HG丸ｺﾞｼｯｸM-PRO" panose="020F0600000000000000" pitchFamily="50" charset="-128"/>
                <a:ea typeface="HG丸ｺﾞｼｯｸM-PRO" panose="020F0600000000000000" pitchFamily="50" charset="-128"/>
              </a:rPr>
              <a:t>※</a:t>
            </a:r>
            <a:r>
              <a:rPr lang="ja-JP" altLang="en-US" sz="1200" dirty="0">
                <a:solidFill>
                  <a:schemeClr val="tx1"/>
                </a:solidFill>
                <a:latin typeface="HG丸ｺﾞｼｯｸM-PRO" panose="020F0600000000000000" pitchFamily="50" charset="-128"/>
                <a:ea typeface="HG丸ｺﾞｼｯｸM-PRO" panose="020F0600000000000000" pitchFamily="50" charset="-128"/>
              </a:rPr>
              <a:t>業種不問</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受講形式</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会場定員は</a:t>
            </a:r>
            <a:r>
              <a:rPr lang="en-US" altLang="ja-JP" sz="1200" dirty="0">
                <a:solidFill>
                  <a:schemeClr val="tx1"/>
                </a:solidFill>
                <a:latin typeface="HG丸ｺﾞｼｯｸM-PRO" panose="020F0600000000000000" pitchFamily="50" charset="-128"/>
                <a:ea typeface="HG丸ｺﾞｼｯｸM-PRO" panose="020F0600000000000000" pitchFamily="50" charset="-128"/>
              </a:rPr>
              <a:t>40</a:t>
            </a:r>
            <a:r>
              <a:rPr lang="ja-JP" altLang="en-US" sz="1200" dirty="0">
                <a:solidFill>
                  <a:schemeClr val="tx1"/>
                </a:solidFill>
                <a:latin typeface="HG丸ｺﾞｼｯｸM-PRO" panose="020F0600000000000000" pitchFamily="50" charset="-128"/>
                <a:ea typeface="HG丸ｺﾞｼｯｸM-PRO" panose="020F0600000000000000" pitchFamily="50" charset="-128"/>
              </a:rPr>
              <a:t>名程度</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または、オンライン配信（</a:t>
            </a:r>
            <a:r>
              <a:rPr lang="en-US" altLang="ja-JP" sz="1200" dirty="0">
                <a:solidFill>
                  <a:schemeClr val="tx1"/>
                </a:solidFill>
                <a:latin typeface="HG丸ｺﾞｼｯｸM-PRO" panose="020F0600000000000000" pitchFamily="50" charset="-128"/>
                <a:ea typeface="HG丸ｺﾞｼｯｸM-PRO" panose="020F0600000000000000" pitchFamily="50" charset="-128"/>
              </a:rPr>
              <a:t>Zoom</a:t>
            </a:r>
            <a:r>
              <a:rPr lang="ja-JP" altLang="en-US" sz="1200" dirty="0">
                <a:solidFill>
                  <a:schemeClr val="tx1"/>
                </a:solidFill>
                <a:latin typeface="HG丸ｺﾞｼｯｸM-PRO" panose="020F0600000000000000" pitchFamily="50" charset="-128"/>
                <a:ea typeface="HG丸ｺﾞｼｯｸM-PRO" panose="020F0600000000000000" pitchFamily="50" charset="-128"/>
              </a:rPr>
              <a:t>使用）受講も可</a:t>
            </a:r>
          </a:p>
          <a:p>
            <a:pPr>
              <a:lnSpc>
                <a:spcPts val="1800"/>
              </a:lnSpc>
            </a:pP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受講料</a:t>
            </a: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zh-TW" altLang="en-US" sz="1200" dirty="0">
                <a:solidFill>
                  <a:schemeClr val="tx1"/>
                </a:solidFill>
                <a:latin typeface="HG丸ｺﾞｼｯｸM-PRO" panose="020F0600000000000000" pitchFamily="50" charset="-128"/>
                <a:ea typeface="HG丸ｺﾞｼｯｸM-PRO" panose="020F0600000000000000" pitchFamily="50" charset="-128"/>
              </a:rPr>
              <a:t>無料</a:t>
            </a:r>
            <a:endParaRPr lang="en-US" altLang="zh-TW"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申込締切</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en-US" altLang="zh-TW" sz="1200" dirty="0">
                <a:solidFill>
                  <a:schemeClr val="tx1"/>
                </a:solidFill>
                <a:latin typeface="HG丸ｺﾞｼｯｸM-PRO" panose="020F0600000000000000" pitchFamily="50" charset="-128"/>
                <a:ea typeface="HG丸ｺﾞｼｯｸM-PRO" panose="020F0600000000000000" pitchFamily="50" charset="-128"/>
              </a:rPr>
              <a:t>7</a:t>
            </a:r>
            <a:r>
              <a:rPr lang="zh-TW"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zh-TW" sz="1200" dirty="0">
                <a:solidFill>
                  <a:schemeClr val="tx1"/>
                </a:solidFill>
                <a:latin typeface="HG丸ｺﾞｼｯｸM-PRO" panose="020F0600000000000000" pitchFamily="50" charset="-128"/>
                <a:ea typeface="HG丸ｺﾞｼｯｸM-PRO" panose="020F0600000000000000" pitchFamily="50" charset="-128"/>
              </a:rPr>
              <a:t>31</a:t>
            </a:r>
            <a:r>
              <a:rPr lang="zh-TW" altLang="en-US" sz="1200" dirty="0">
                <a:solidFill>
                  <a:schemeClr val="tx1"/>
                </a:solidFill>
                <a:latin typeface="HG丸ｺﾞｼｯｸM-PRO" panose="020F0600000000000000" pitchFamily="50" charset="-128"/>
                <a:ea typeface="HG丸ｺﾞｼｯｸM-PRO" panose="020F0600000000000000" pitchFamily="50" charset="-128"/>
              </a:rPr>
              <a:t>日（</a:t>
            </a:r>
            <a:r>
              <a:rPr lang="ja-JP" altLang="en-US" sz="1200" dirty="0">
                <a:solidFill>
                  <a:schemeClr val="tx1"/>
                </a:solidFill>
                <a:latin typeface="HG丸ｺﾞｼｯｸM-PRO" panose="020F0600000000000000" pitchFamily="50" charset="-128"/>
                <a:ea typeface="HG丸ｺﾞｼｯｸM-PRO" panose="020F0600000000000000" pitchFamily="50" charset="-128"/>
              </a:rPr>
              <a:t>金</a:t>
            </a:r>
            <a:r>
              <a:rPr lang="zh-TW" altLang="en-US" sz="1200" dirty="0">
                <a:solidFill>
                  <a:schemeClr val="tx1"/>
                </a:solidFill>
                <a:latin typeface="HG丸ｺﾞｼｯｸM-PRO" panose="020F0600000000000000" pitchFamily="50" charset="-128"/>
                <a:ea typeface="HG丸ｺﾞｼｯｸM-PRO" panose="020F0600000000000000" pitchFamily="50" charset="-128"/>
              </a:rPr>
              <a:t>）</a:t>
            </a: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ホームページ</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https://www.joho-shimane.or.jp/news/wanted_seminar/11719</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62200" y="6268208"/>
            <a:ext cx="6653969" cy="3341182"/>
          </a:xfrm>
          <a:prstGeom prst="roundRect">
            <a:avLst>
              <a:gd name="adj" fmla="val 2890"/>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7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カリキュラム</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700"/>
              </a:lnSpc>
            </a:pPr>
            <a:r>
              <a:rPr lang="en-US" altLang="ja-JP" sz="1200" dirty="0">
                <a:solidFill>
                  <a:schemeClr val="tx1"/>
                </a:solidFill>
                <a:latin typeface="HG丸ｺﾞｼｯｸM-PRO" panose="020F0600000000000000" pitchFamily="50" charset="-128"/>
                <a:ea typeface="HG丸ｺﾞｼｯｸM-PRO" panose="020F0600000000000000" pitchFamily="50" charset="-128"/>
              </a:rPr>
              <a:t>14:00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15:00</a:t>
            </a:r>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zh-TW" altLang="en-US" sz="1200" dirty="0">
                <a:solidFill>
                  <a:schemeClr val="tx1"/>
                </a:solidFill>
                <a:latin typeface="HG丸ｺﾞｼｯｸM-PRO" panose="020F0600000000000000" pitchFamily="50" charset="-128"/>
                <a:ea typeface="HG丸ｺﾞｼｯｸM-PRO" panose="020F0600000000000000" pitchFamily="50" charset="-128"/>
              </a:rPr>
              <a:t>公正取引委員会 中国支所 取引適正化調査課 内閣府事務官 長谷川 貫太 氏</a:t>
            </a:r>
            <a:endParaRPr lang="en-US" altLang="zh-TW" sz="1200" dirty="0">
              <a:solidFill>
                <a:schemeClr val="tx1"/>
              </a:solidFill>
              <a:latin typeface="HG丸ｺﾞｼｯｸM-PRO" panose="020F0600000000000000" pitchFamily="50" charset="-128"/>
              <a:ea typeface="HG丸ｺﾞｼｯｸM-PRO" panose="020F0600000000000000" pitchFamily="50" charset="-128"/>
            </a:endParaRPr>
          </a:p>
          <a:p>
            <a:pPr>
              <a:lnSpc>
                <a:spcPts val="17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 取適法の概要、改正ポイントについて</a:t>
            </a:r>
          </a:p>
          <a:p>
            <a:pPr>
              <a:lnSpc>
                <a:spcPts val="1700"/>
              </a:lnSpc>
            </a:pPr>
            <a:r>
              <a:rPr lang="en-US" altLang="ja-JP" sz="1200" dirty="0">
                <a:solidFill>
                  <a:schemeClr val="tx1"/>
                </a:solidFill>
                <a:latin typeface="HG丸ｺﾞｼｯｸM-PRO" panose="020F0600000000000000" pitchFamily="50" charset="-128"/>
                <a:ea typeface="HG丸ｺﾞｼｯｸM-PRO" panose="020F0600000000000000" pitchFamily="50" charset="-128"/>
              </a:rPr>
              <a:t>15:00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15:10</a:t>
            </a:r>
            <a:r>
              <a:rPr lang="ja-JP" altLang="en-US" sz="1200" dirty="0">
                <a:solidFill>
                  <a:schemeClr val="tx1"/>
                </a:solidFill>
                <a:latin typeface="HG丸ｺﾞｼｯｸM-PRO" panose="020F0600000000000000" pitchFamily="50" charset="-128"/>
                <a:ea typeface="HG丸ｺﾞｼｯｸM-PRO" panose="020F0600000000000000" pitchFamily="50" charset="-128"/>
              </a:rPr>
              <a:t>　休憩</a:t>
            </a:r>
          </a:p>
          <a:p>
            <a:pPr>
              <a:lnSpc>
                <a:spcPts val="1700"/>
              </a:lnSpc>
            </a:pPr>
            <a:r>
              <a:rPr lang="en-US" altLang="ja-JP" sz="1200" dirty="0">
                <a:solidFill>
                  <a:schemeClr val="tx1"/>
                </a:solidFill>
                <a:latin typeface="HG丸ｺﾞｼｯｸM-PRO" panose="020F0600000000000000" pitchFamily="50" charset="-128"/>
                <a:ea typeface="HG丸ｺﾞｼｯｸM-PRO" panose="020F0600000000000000" pitchFamily="50" charset="-128"/>
              </a:rPr>
              <a:t>15:10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17:00</a:t>
            </a:r>
            <a:r>
              <a:rPr lang="ja-JP" altLang="en-US" sz="1200" dirty="0">
                <a:solidFill>
                  <a:schemeClr val="tx1"/>
                </a:solidFill>
                <a:latin typeface="HG丸ｺﾞｼｯｸM-PRO" panose="020F0600000000000000" pitchFamily="50" charset="-128"/>
                <a:ea typeface="HG丸ｺﾞｼｯｸM-PRO" panose="020F0600000000000000" pitchFamily="50" charset="-128"/>
              </a:rPr>
              <a:t>　株式会社</a:t>
            </a:r>
            <a:r>
              <a:rPr lang="en-US" altLang="ja-JP" sz="1200" dirty="0">
                <a:solidFill>
                  <a:schemeClr val="tx1"/>
                </a:solidFill>
                <a:latin typeface="HG丸ｺﾞｼｯｸM-PRO" panose="020F0600000000000000" pitchFamily="50" charset="-128"/>
                <a:ea typeface="HG丸ｺﾞｼｯｸM-PRO" panose="020F0600000000000000" pitchFamily="50" charset="-128"/>
              </a:rPr>
              <a:t>NRIJ </a:t>
            </a:r>
            <a:r>
              <a:rPr lang="ja-JP" altLang="en-US" sz="1200" dirty="0">
                <a:solidFill>
                  <a:schemeClr val="tx1"/>
                </a:solidFill>
                <a:latin typeface="HG丸ｺﾞｼｯｸM-PRO" panose="020F0600000000000000" pitchFamily="50" charset="-128"/>
                <a:ea typeface="HG丸ｺﾞｼｯｸM-PRO" panose="020F0600000000000000" pitchFamily="50" charset="-128"/>
              </a:rPr>
              <a:t>代表取締役社長 観音寺 一嵩 氏</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7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・付加価値向上につながる価格転嫁ノウハウ</a:t>
            </a:r>
          </a:p>
          <a:p>
            <a:pPr>
              <a:lnSpc>
                <a:spcPts val="17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・価格転嫁の上手くいった事例</a:t>
            </a:r>
          </a:p>
          <a:p>
            <a:pPr>
              <a:lnSpc>
                <a:spcPts val="17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・質疑・応答（良くあるお問い合わせについて紹介）</a:t>
            </a:r>
          </a:p>
          <a:p>
            <a:pPr>
              <a:lnSpc>
                <a:spcPts val="17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　　　　　　　　（計 </a:t>
            </a:r>
            <a:r>
              <a:rPr lang="en-US" altLang="ja-JP" sz="1200" dirty="0">
                <a:solidFill>
                  <a:schemeClr val="tx1"/>
                </a:solidFill>
                <a:latin typeface="HG丸ｺﾞｼｯｸM-PRO" panose="020F0600000000000000" pitchFamily="50" charset="-128"/>
                <a:ea typeface="HG丸ｺﾞｼｯｸM-PRO" panose="020F0600000000000000" pitchFamily="50" charset="-128"/>
              </a:rPr>
              <a:t>110</a:t>
            </a:r>
            <a:r>
              <a:rPr lang="ja-JP" altLang="en-US" sz="1200" dirty="0">
                <a:solidFill>
                  <a:schemeClr val="tx1"/>
                </a:solidFill>
                <a:latin typeface="HG丸ｺﾞｼｯｸM-PRO" panose="020F0600000000000000" pitchFamily="50" charset="-128"/>
                <a:ea typeface="HG丸ｺﾞｼｯｸM-PRO" panose="020F0600000000000000" pitchFamily="50" charset="-128"/>
              </a:rPr>
              <a:t>分、途中休憩</a:t>
            </a:r>
            <a:r>
              <a:rPr lang="en-US" altLang="ja-JP" sz="1200" dirty="0">
                <a:solidFill>
                  <a:schemeClr val="tx1"/>
                </a:solidFill>
                <a:latin typeface="HG丸ｺﾞｼｯｸM-PRO" panose="020F0600000000000000" pitchFamily="50" charset="-128"/>
                <a:ea typeface="HG丸ｺﾞｼｯｸM-PRO" panose="020F0600000000000000" pitchFamily="50" charset="-128"/>
              </a:rPr>
              <a:t>10</a:t>
            </a:r>
            <a:r>
              <a:rPr lang="ja-JP" altLang="en-US" sz="1200" dirty="0">
                <a:solidFill>
                  <a:schemeClr val="tx1"/>
                </a:solidFill>
                <a:latin typeface="HG丸ｺﾞｼｯｸM-PRO" panose="020F0600000000000000" pitchFamily="50" charset="-128"/>
                <a:ea typeface="HG丸ｺﾞｼｯｸM-PRO" panose="020F0600000000000000" pitchFamily="50" charset="-128"/>
              </a:rPr>
              <a:t>分含む）</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7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講師紹介</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r>
              <a:rPr lang="ja-JP" altLang="en-US" sz="1200" u="sng" dirty="0">
                <a:solidFill>
                  <a:schemeClr val="tx1"/>
                </a:solidFill>
                <a:latin typeface="HG丸ｺﾞｼｯｸM-PRO" panose="020F0600000000000000" pitchFamily="50" charset="-128"/>
                <a:ea typeface="HG丸ｺﾞｼｯｸM-PRO" panose="020F0600000000000000" pitchFamily="50" charset="-128"/>
              </a:rPr>
              <a:t>観音寺 一嵩 氏</a:t>
            </a:r>
            <a:endParaRPr lang="en-US" altLang="ja-JP" sz="1200" u="sng" dirty="0">
              <a:solidFill>
                <a:schemeClr val="tx1"/>
              </a:solidFill>
              <a:latin typeface="HG丸ｺﾞｼｯｸM-PRO" panose="020F0600000000000000" pitchFamily="50" charset="-128"/>
              <a:ea typeface="HG丸ｺﾞｼｯｸM-PRO" panose="020F0600000000000000" pitchFamily="50" charset="-128"/>
            </a:endParaRPr>
          </a:p>
          <a:p>
            <a:pPr>
              <a:lnSpc>
                <a:spcPts val="1700"/>
              </a:lnSpc>
            </a:pPr>
            <a:endParaRPr lang="ja-JP" altLang="en-US" sz="1200" u="sng" dirty="0">
              <a:solidFill>
                <a:schemeClr val="tx1"/>
              </a:solidFill>
              <a:latin typeface="HG丸ｺﾞｼｯｸM-PRO" panose="020F0600000000000000" pitchFamily="50" charset="-128"/>
              <a:ea typeface="HG丸ｺﾞｼｯｸM-PRO" panose="020F0600000000000000" pitchFamily="50" charset="-128"/>
            </a:endParaRPr>
          </a:p>
          <a:p>
            <a:pPr>
              <a:lnSpc>
                <a:spcPts val="1700"/>
              </a:lnSpc>
            </a:pPr>
            <a:endParaRPr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6350" y="9613226"/>
            <a:ext cx="6949992" cy="430887"/>
          </a:xfrm>
          <a:prstGeom prst="rect">
            <a:avLst/>
          </a:prstGeom>
          <a:solidFill>
            <a:schemeClr val="accent2"/>
          </a:solidFill>
          <a:ln>
            <a:noFill/>
          </a:ln>
        </p:spPr>
        <p:txBody>
          <a:bodyPr wrap="square" anchor="ctr">
            <a:spAutoFit/>
          </a:bodyPr>
          <a:lstStyle/>
          <a:p>
            <a:pPr algn="ctr"/>
            <a:endParaRPr lang="en-US" altLang="ja-JP" sz="500" b="1" dirty="0">
              <a:solidFill>
                <a:schemeClr val="bg1"/>
              </a:solidFill>
              <a:latin typeface="HG丸ｺﾞｼｯｸM-PRO" panose="020F0600000000000000" pitchFamily="50" charset="-128"/>
              <a:ea typeface="HG丸ｺﾞｼｯｸM-PRO" panose="020F0600000000000000" pitchFamily="50" charset="-128"/>
            </a:endParaRPr>
          </a:p>
          <a:p>
            <a:pPr algn="ct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共催</a:t>
            </a: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島根県商工労働部中小企業課・公益財団法人しまね産業振興財団</a:t>
            </a:r>
            <a:endParaRPr lang="en-US" altLang="ja-JP" sz="1200" b="1" dirty="0">
              <a:solidFill>
                <a:schemeClr val="bg1"/>
              </a:solidFill>
              <a:latin typeface="HG丸ｺﾞｼｯｸM-PRO" panose="020F0600000000000000" pitchFamily="50" charset="-128"/>
              <a:ea typeface="HG丸ｺﾞｼｯｸM-PRO" panose="020F0600000000000000" pitchFamily="50" charset="-128"/>
            </a:endParaRPr>
          </a:p>
          <a:p>
            <a:pPr algn="ctr"/>
            <a:endParaRPr lang="ja-JP" altLang="en-US" sz="500" b="1" dirty="0">
              <a:solidFill>
                <a:schemeClr val="bg1"/>
              </a:solidFill>
              <a:latin typeface="HG丸ｺﾞｼｯｸM-PRO" panose="020F0600000000000000" pitchFamily="50" charset="-128"/>
              <a:ea typeface="HG丸ｺﾞｼｯｸM-PRO" panose="020F0600000000000000" pitchFamily="50" charset="-128"/>
            </a:endParaRPr>
          </a:p>
        </p:txBody>
      </p:sp>
      <p:pic>
        <p:nvPicPr>
          <p:cNvPr id="5" name="図 4">
            <a:extLst>
              <a:ext uri="{FF2B5EF4-FFF2-40B4-BE49-F238E27FC236}">
                <a16:creationId xmlns:a16="http://schemas.microsoft.com/office/drawing/2014/main" id="{6CF013FE-A934-106B-C15C-D8DEE26F0F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225" y="-2389"/>
            <a:ext cx="1298842" cy="481992"/>
          </a:xfrm>
          <a:prstGeom prst="rect">
            <a:avLst/>
          </a:prstGeom>
        </p:spPr>
      </p:pic>
      <p:pic>
        <p:nvPicPr>
          <p:cNvPr id="6" name="図 5">
            <a:extLst>
              <a:ext uri="{FF2B5EF4-FFF2-40B4-BE49-F238E27FC236}">
                <a16:creationId xmlns:a16="http://schemas.microsoft.com/office/drawing/2014/main" id="{290A89A3-9E8B-FFDF-8665-CF86AA490241}"/>
              </a:ext>
            </a:extLst>
          </p:cNvPr>
          <p:cNvPicPr>
            <a:picLocks noChangeAspect="1"/>
          </p:cNvPicPr>
          <p:nvPr/>
        </p:nvPicPr>
        <p:blipFill>
          <a:blip r:embed="rId3"/>
          <a:stretch>
            <a:fillRect/>
          </a:stretch>
        </p:blipFill>
        <p:spPr>
          <a:xfrm>
            <a:off x="292883" y="8628856"/>
            <a:ext cx="896190" cy="938865"/>
          </a:xfrm>
          <a:prstGeom prst="rect">
            <a:avLst/>
          </a:prstGeom>
        </p:spPr>
      </p:pic>
      <p:pic>
        <p:nvPicPr>
          <p:cNvPr id="8" name="図 7">
            <a:extLst>
              <a:ext uri="{FF2B5EF4-FFF2-40B4-BE49-F238E27FC236}">
                <a16:creationId xmlns:a16="http://schemas.microsoft.com/office/drawing/2014/main" id="{1314D7E0-104B-43CA-8C61-A15C1F75929A}"/>
              </a:ext>
            </a:extLst>
          </p:cNvPr>
          <p:cNvPicPr>
            <a:picLocks noChangeAspect="1"/>
          </p:cNvPicPr>
          <p:nvPr/>
        </p:nvPicPr>
        <p:blipFill>
          <a:blip r:embed="rId4"/>
          <a:stretch>
            <a:fillRect/>
          </a:stretch>
        </p:blipFill>
        <p:spPr>
          <a:xfrm>
            <a:off x="1290067" y="8713112"/>
            <a:ext cx="5627096" cy="938865"/>
          </a:xfrm>
          <a:prstGeom prst="rect">
            <a:avLst/>
          </a:prstGeom>
        </p:spPr>
      </p:pic>
    </p:spTree>
    <p:extLst>
      <p:ext uri="{BB962C8B-B14F-4D97-AF65-F5344CB8AC3E}">
        <p14:creationId xmlns:p14="http://schemas.microsoft.com/office/powerpoint/2010/main" val="85691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フリーフォーム 17"/>
          <p:cNvSpPr/>
          <p:nvPr/>
        </p:nvSpPr>
        <p:spPr>
          <a:xfrm>
            <a:off x="1751693" y="7170058"/>
            <a:ext cx="5215164" cy="2878138"/>
          </a:xfrm>
          <a:custGeom>
            <a:avLst/>
            <a:gdLst>
              <a:gd name="connsiteX0" fmla="*/ 0 w 5196114"/>
              <a:gd name="connsiteY0" fmla="*/ 2844800 h 2873829"/>
              <a:gd name="connsiteX1" fmla="*/ 5196114 w 5196114"/>
              <a:gd name="connsiteY1" fmla="*/ 0 h 2873829"/>
              <a:gd name="connsiteX2" fmla="*/ 5196114 w 5196114"/>
              <a:gd name="connsiteY2" fmla="*/ 2873829 h 2873829"/>
              <a:gd name="connsiteX3" fmla="*/ 0 w 5196114"/>
              <a:gd name="connsiteY3" fmla="*/ 2844800 h 2873829"/>
              <a:gd name="connsiteX0" fmla="*/ 0 w 5215164"/>
              <a:gd name="connsiteY0" fmla="*/ 2878138 h 2878138"/>
              <a:gd name="connsiteX1" fmla="*/ 5215164 w 5215164"/>
              <a:gd name="connsiteY1" fmla="*/ 0 h 2878138"/>
              <a:gd name="connsiteX2" fmla="*/ 5215164 w 5215164"/>
              <a:gd name="connsiteY2" fmla="*/ 2873829 h 2878138"/>
              <a:gd name="connsiteX3" fmla="*/ 0 w 5215164"/>
              <a:gd name="connsiteY3" fmla="*/ 2878138 h 2878138"/>
            </a:gdLst>
            <a:ahLst/>
            <a:cxnLst>
              <a:cxn ang="0">
                <a:pos x="connsiteX0" y="connsiteY0"/>
              </a:cxn>
              <a:cxn ang="0">
                <a:pos x="connsiteX1" y="connsiteY1"/>
              </a:cxn>
              <a:cxn ang="0">
                <a:pos x="connsiteX2" y="connsiteY2"/>
              </a:cxn>
              <a:cxn ang="0">
                <a:pos x="connsiteX3" y="connsiteY3"/>
              </a:cxn>
            </a:cxnLst>
            <a:rect l="l" t="t" r="r" b="b"/>
            <a:pathLst>
              <a:path w="5215164" h="2878138">
                <a:moveTo>
                  <a:pt x="0" y="2878138"/>
                </a:moveTo>
                <a:lnTo>
                  <a:pt x="5215164" y="0"/>
                </a:lnTo>
                <a:lnTo>
                  <a:pt x="5215164" y="2873829"/>
                </a:lnTo>
                <a:lnTo>
                  <a:pt x="0" y="2878138"/>
                </a:lnTo>
                <a:close/>
              </a:path>
            </a:pathLst>
          </a:custGeom>
          <a:gradFill flip="none" rotWithShape="1">
            <a:gsLst>
              <a:gs pos="33000">
                <a:schemeClr val="accent1">
                  <a:lumMod val="60000"/>
                  <a:lumOff val="40000"/>
                </a:schemeClr>
              </a:gs>
              <a:gs pos="0">
                <a:schemeClr val="accent1">
                  <a:lumMod val="75000"/>
                </a:schemeClr>
              </a:gs>
              <a:gs pos="100000">
                <a:schemeClr val="accent1">
                  <a:lumMod val="40000"/>
                  <a:lumOff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useBgFill="1">
        <p:nvSpPr>
          <p:cNvPr id="19" name="角丸四角形 18"/>
          <p:cNvSpPr/>
          <p:nvPr/>
        </p:nvSpPr>
        <p:spPr>
          <a:xfrm>
            <a:off x="159997" y="120525"/>
            <a:ext cx="6639910" cy="9840686"/>
          </a:xfrm>
          <a:prstGeom prst="roundRect">
            <a:avLst>
              <a:gd name="adj" fmla="val 1739"/>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2000"/>
              </a:lnSpc>
            </a:pPr>
            <a:endParaRPr lang="ja-JP" altLang="en-US" sz="1400" b="1"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58896590"/>
              </p:ext>
            </p:extLst>
          </p:nvPr>
        </p:nvGraphicFramePr>
        <p:xfrm>
          <a:off x="242910" y="2933898"/>
          <a:ext cx="6439840" cy="4893494"/>
        </p:xfrm>
        <a:graphic>
          <a:graphicData uri="http://schemas.openxmlformats.org/drawingml/2006/table">
            <a:tbl>
              <a:tblPr firstRow="1" bandRow="1">
                <a:tableStyleId>{5940675A-B579-460E-94D1-54222C63F5DA}</a:tableStyleId>
              </a:tblPr>
              <a:tblGrid>
                <a:gridCol w="698176">
                  <a:extLst>
                    <a:ext uri="{9D8B030D-6E8A-4147-A177-3AD203B41FA5}">
                      <a16:colId xmlns:a16="http://schemas.microsoft.com/office/drawing/2014/main" val="2454008897"/>
                    </a:ext>
                  </a:extLst>
                </a:gridCol>
                <a:gridCol w="1432560">
                  <a:extLst>
                    <a:ext uri="{9D8B030D-6E8A-4147-A177-3AD203B41FA5}">
                      <a16:colId xmlns:a16="http://schemas.microsoft.com/office/drawing/2014/main" val="2228961175"/>
                    </a:ext>
                  </a:extLst>
                </a:gridCol>
                <a:gridCol w="1303020">
                  <a:extLst>
                    <a:ext uri="{9D8B030D-6E8A-4147-A177-3AD203B41FA5}">
                      <a16:colId xmlns:a16="http://schemas.microsoft.com/office/drawing/2014/main" val="90638371"/>
                    </a:ext>
                  </a:extLst>
                </a:gridCol>
                <a:gridCol w="3006084">
                  <a:extLst>
                    <a:ext uri="{9D8B030D-6E8A-4147-A177-3AD203B41FA5}">
                      <a16:colId xmlns:a16="http://schemas.microsoft.com/office/drawing/2014/main" val="3037653605"/>
                    </a:ext>
                  </a:extLst>
                </a:gridCol>
              </a:tblGrid>
              <a:tr h="619914">
                <a:tc rowSpan="2">
                  <a:txBody>
                    <a:bodyPr/>
                    <a:lstStyle/>
                    <a:p>
                      <a:pPr algn="ctr"/>
                      <a:r>
                        <a:rPr kumimoji="1" lang="ja-JP" altLang="en-US" sz="1200" dirty="0"/>
                        <a:t>法人名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kumimoji="1" lang="ja-JP" altLang="en-US"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代表様氏名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199008"/>
                  </a:ext>
                </a:extLst>
              </a:tr>
              <a:tr h="560748">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代表者様連絡先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en-US" altLang="ja-JP" dirty="0">
                          <a:solidFill>
                            <a:schemeClr val="tx1"/>
                          </a:solidFill>
                        </a:rPr>
                        <a:t>TEL : </a:t>
                      </a:r>
                    </a:p>
                    <a:p>
                      <a:pPr algn="l"/>
                      <a:r>
                        <a:rPr kumimoji="1" lang="en-US" altLang="ja-JP" dirty="0">
                          <a:solidFill>
                            <a:schemeClr val="tx1"/>
                          </a:solidFill>
                        </a:rPr>
                        <a:t>E-mail</a:t>
                      </a:r>
                      <a:r>
                        <a:rPr kumimoji="1" lang="ja-JP" altLang="en-US" baseline="0" dirty="0">
                          <a:solidFill>
                            <a:schemeClr val="tx1"/>
                          </a:solidFill>
                        </a:rPr>
                        <a:t> </a:t>
                      </a:r>
                      <a:r>
                        <a:rPr kumimoji="1" lang="en-US" altLang="ja-JP"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4434121"/>
                  </a:ext>
                </a:extLst>
              </a:tr>
              <a:tr h="413387">
                <a:tc gridSpan="2">
                  <a:txBody>
                    <a:bodyPr/>
                    <a:lstStyle/>
                    <a:p>
                      <a:pPr algn="ctr"/>
                      <a:r>
                        <a:rPr kumimoji="1" lang="ja-JP" altLang="en-US" sz="1300" dirty="0"/>
                        <a:t>参加方法（選択）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300" dirty="0"/>
                        <a:t>□リアル（会場）</a:t>
                      </a:r>
                      <a:r>
                        <a:rPr kumimoji="1" lang="ja-JP" altLang="en-US" sz="1100" dirty="0"/>
                        <a:t>　</a:t>
                      </a:r>
                      <a:r>
                        <a:rPr kumimoji="1" lang="ja-JP" altLang="en-US" sz="1300" dirty="0"/>
                        <a:t>・　□オンライン</a:t>
                      </a:r>
                      <a:endParaRPr kumimoji="1" lang="en-US" altLang="ja-JP"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3520353562"/>
                  </a:ext>
                </a:extLst>
              </a:tr>
              <a:tr h="387927">
                <a:tc gridSpan="2">
                  <a:txBody>
                    <a:bodyPr/>
                    <a:lstStyle/>
                    <a:p>
                      <a:pPr algn="ctr"/>
                      <a:r>
                        <a:rPr kumimoji="1" lang="ja-JP" altLang="en-US" sz="1300" dirty="0"/>
                        <a:t>参加者氏名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1300" dirty="0"/>
                        <a:t>ご所属・お役職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42133055"/>
                  </a:ext>
                </a:extLst>
              </a:tr>
              <a:tr h="431740">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0101718"/>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9855704"/>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1515622"/>
                  </a:ext>
                </a:extLst>
              </a:tr>
              <a:tr h="380809">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885993251"/>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13992563"/>
                  </a:ext>
                </a:extLst>
              </a:tr>
              <a:tr h="874867">
                <a:tc gridSpan="2">
                  <a:txBody>
                    <a:bodyPr/>
                    <a:lstStyle/>
                    <a:p>
                      <a:pPr algn="ctr"/>
                      <a:r>
                        <a:rPr kumimoji="1" lang="ja-JP" altLang="en-US" sz="1300" dirty="0"/>
                        <a:t>ご質問</a:t>
                      </a:r>
                      <a:endParaRPr kumimoji="1" lang="en-US" altLang="ja-JP" sz="1300" dirty="0"/>
                    </a:p>
                    <a:p>
                      <a:pPr algn="ctr"/>
                      <a:r>
                        <a:rPr kumimoji="1" lang="ja-JP" altLang="en-US" sz="1050" dirty="0"/>
                        <a:t>価格転嫁・価格交渉を実施するにあたり、不明な点等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53391599"/>
                  </a:ext>
                </a:extLst>
              </a:tr>
            </a:tbl>
          </a:graphicData>
        </a:graphic>
      </p:graphicFrame>
      <p:sp>
        <p:nvSpPr>
          <p:cNvPr id="8" name="テキスト ボックス 7"/>
          <p:cNvSpPr txBox="1"/>
          <p:nvPr/>
        </p:nvSpPr>
        <p:spPr>
          <a:xfrm>
            <a:off x="1684225" y="82902"/>
            <a:ext cx="3580039" cy="538609"/>
          </a:xfrm>
          <a:prstGeom prst="rect">
            <a:avLst/>
          </a:prstGeom>
          <a:noFill/>
        </p:spPr>
        <p:txBody>
          <a:bodyPr wrap="square" lIns="0" rIns="0" bIns="0" rtlCol="0" anchor="ctr">
            <a:spAutoFit/>
          </a:bodyPr>
          <a:lstStyle/>
          <a:p>
            <a:pPr algn="ctr"/>
            <a:r>
              <a:rPr lang="ja-JP" altLang="en-US" sz="32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申込用紙</a:t>
            </a:r>
          </a:p>
        </p:txBody>
      </p:sp>
      <p:sp>
        <p:nvSpPr>
          <p:cNvPr id="10" name="テキスト ボックス 9"/>
          <p:cNvSpPr txBox="1"/>
          <p:nvPr/>
        </p:nvSpPr>
        <p:spPr>
          <a:xfrm>
            <a:off x="254324" y="730863"/>
            <a:ext cx="6439840" cy="569387"/>
          </a:xfrm>
          <a:prstGeom prst="rect">
            <a:avLst/>
          </a:prstGeom>
          <a:noFill/>
        </p:spPr>
        <p:txBody>
          <a:bodyPr wrap="square" lIns="0" rIns="0" bIns="0" rtlCol="0" anchor="ctr">
            <a:spAutoFit/>
          </a:bodyPr>
          <a:lstStyle/>
          <a:p>
            <a:pPr algn="ctr"/>
            <a:r>
              <a:rPr lang="ja-JP" altLang="en-US"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以下のＵＲＬからフォームにてお申込みいただくか、</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a:p>
            <a:pPr algn="ct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本書へご記入の上</a:t>
            </a:r>
            <a:r>
              <a:rPr lang="ja-JP" altLang="en-US" sz="16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メール</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で下記の連絡先へお申し込み下さい。</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p:txBody>
      </p:sp>
      <p:sp>
        <p:nvSpPr>
          <p:cNvPr id="16" name="テキスト ボックス 15"/>
          <p:cNvSpPr txBox="1"/>
          <p:nvPr/>
        </p:nvSpPr>
        <p:spPr>
          <a:xfrm>
            <a:off x="1328541" y="2067747"/>
            <a:ext cx="3935723" cy="692497"/>
          </a:xfrm>
          <a:prstGeom prst="rect">
            <a:avLst/>
          </a:prstGeom>
          <a:noFill/>
        </p:spPr>
        <p:txBody>
          <a:bodyPr wrap="square" lIns="0" rIns="0" bIns="0" rtlCol="0" anchor="ctr">
            <a:spAutoFit/>
          </a:bodyPr>
          <a:lstStyle/>
          <a:p>
            <a:pPr algn="ct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公財</a:t>
            </a: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しまね産業振興財団 販路支援課あて</a:t>
            </a:r>
            <a:endParaRPr lang="en-US" altLang="ja-JP" sz="1600" u="sng" dirty="0">
              <a:latin typeface="HG丸ｺﾞｼｯｸM-PRO" panose="020F0600000000000000" pitchFamily="50" charset="-128"/>
              <a:ea typeface="HG丸ｺﾞｼｯｸM-PRO" panose="020F0600000000000000" pitchFamily="50" charset="-128"/>
            </a:endParaRPr>
          </a:p>
          <a:p>
            <a:pPr algn="ctr"/>
            <a:endParaRPr lang="en-US" altLang="ja-JP" sz="1000" b="1" u="sng"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gn="ctr"/>
            <a:r>
              <a:rPr lang="ja-JP" altLang="en-US" sz="1600" u="sng" dirty="0">
                <a:solidFill>
                  <a:srgbClr val="FF0000"/>
                </a:solidFill>
                <a:latin typeface="HG丸ｺﾞｼｯｸM-PRO" panose="020F0600000000000000" pitchFamily="50" charset="-128"/>
                <a:ea typeface="HG丸ｺﾞｼｯｸM-PRO" panose="020F0600000000000000" pitchFamily="50" charset="-128"/>
              </a:rPr>
              <a:t>申込締切　令和</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8</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年</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7</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月</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31</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日（金）</a:t>
            </a:r>
            <a:endParaRPr lang="en-US" altLang="ja-JP" sz="1600" u="sng" dirty="0">
              <a:solidFill>
                <a:srgbClr val="FF0000"/>
              </a:solidFill>
              <a:latin typeface="HG丸ｺﾞｼｯｸM-PRO" panose="020F0600000000000000" pitchFamily="50" charset="-128"/>
              <a:ea typeface="HG丸ｺﾞｼｯｸM-PRO" panose="020F0600000000000000" pitchFamily="50" charset="-128"/>
            </a:endParaRPr>
          </a:p>
        </p:txBody>
      </p:sp>
      <p:sp>
        <p:nvSpPr>
          <p:cNvPr id="17" name="テキスト ボックス 16"/>
          <p:cNvSpPr txBox="1"/>
          <p:nvPr/>
        </p:nvSpPr>
        <p:spPr>
          <a:xfrm>
            <a:off x="265736" y="7827392"/>
            <a:ext cx="6428427" cy="764312"/>
          </a:xfrm>
          <a:prstGeom prst="rect">
            <a:avLst/>
          </a:prstGeom>
          <a:noFill/>
        </p:spPr>
        <p:txBody>
          <a:bodyPr wrap="square" lIns="0" rIns="0" bIns="0" rtlCol="0" anchor="ctr">
            <a:spAutoFit/>
          </a:bodyPr>
          <a:lstStyle/>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今回の申込みにあたり、ご記入いただくお客様の個人情報等は、本セミナーの運営及び取引適正化・価格転嫁に係る事業以外の目的では使用いたしません。</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お申込いただいたメールアドレスに、招待</a:t>
            </a:r>
            <a:r>
              <a:rPr lang="en-US" altLang="ja-JP" sz="1200" dirty="0">
                <a:latin typeface="HG丸ｺﾞｼｯｸM-PRO" panose="020F0600000000000000" pitchFamily="50" charset="-128"/>
                <a:ea typeface="HG丸ｺﾞｼｯｸM-PRO" panose="020F0600000000000000" pitchFamily="50" charset="-128"/>
              </a:rPr>
              <a:t>URL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）をお送りいたします。</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200" dirty="0">
                <a:latin typeface="HG丸ｺﾞｼｯｸM-PRO" panose="020F0600000000000000" pitchFamily="50" charset="-128"/>
                <a:ea typeface="HG丸ｺﾞｼｯｸM-PRO" panose="020F0600000000000000" pitchFamily="50" charset="-128"/>
              </a:rPr>
              <a:t>　出欠確認のため</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の表示名はご参加者名（企業名）の表示をお願いいたします。</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2508411" y="1427023"/>
            <a:ext cx="2435063" cy="249620"/>
          </a:xfrm>
          <a:prstGeom prst="rect">
            <a:avLst/>
          </a:prstGeom>
          <a:noFill/>
        </p:spPr>
        <p:txBody>
          <a:bodyPr wrap="square" lIns="0" rIns="0" bIns="0" rtlCol="0" anchor="ctr">
            <a:spAutoFit/>
          </a:bodyPr>
          <a:lstStyle/>
          <a:p>
            <a:pPr>
              <a:lnSpc>
                <a:spcPts val="1800"/>
              </a:lnSpc>
            </a:pPr>
            <a:r>
              <a:rPr lang="ja-JP" altLang="en-US" sz="14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申込</a:t>
            </a:r>
            <a:r>
              <a:rPr lang="en-US" altLang="ja-JP" sz="1400" dirty="0">
                <a:latin typeface="HG丸ｺﾞｼｯｸM-PRO" panose="020F0600000000000000" pitchFamily="50" charset="-128"/>
                <a:ea typeface="HG丸ｺﾞｼｯｸM-PRO" panose="020F0600000000000000" pitchFamily="50" charset="-128"/>
              </a:rPr>
              <a:t>URL</a:t>
            </a:r>
            <a:r>
              <a:rPr lang="ja-JP" altLang="en-US" sz="1400" dirty="0">
                <a:latin typeface="HG丸ｺﾞｼｯｸM-PRO" panose="020F0600000000000000" pitchFamily="50" charset="-128"/>
                <a:ea typeface="HG丸ｺﾞｼｯｸM-PRO" panose="020F0600000000000000" pitchFamily="50" charset="-128"/>
              </a:rPr>
              <a:t>はこちら↓</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260030" y="8676292"/>
            <a:ext cx="6439840" cy="1170752"/>
          </a:xfrm>
          <a:prstGeom prst="roundRect">
            <a:avLst>
              <a:gd name="adj" fmla="val 5372"/>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800"/>
              </a:lnSpc>
            </a:pP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お申し込み先</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公財</a:t>
            </a: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しまね産業振興財団　販路支援課　山根</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TEL 0852-60-5114</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FAX</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en-US" altLang="ja-JP" sz="1400" dirty="0">
                <a:solidFill>
                  <a:schemeClr val="tx1"/>
                </a:solidFill>
                <a:latin typeface="HG丸ｺﾞｼｯｸM-PRO" panose="020F0600000000000000" pitchFamily="50" charset="-128"/>
                <a:ea typeface="HG丸ｺﾞｼｯｸM-PRO" panose="020F0600000000000000" pitchFamily="50" charset="-128"/>
              </a:rPr>
              <a:t>0852‐60‐5116</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E-mail</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shinko@joho-shimane.or.jp</a:t>
            </a:r>
          </a:p>
        </p:txBody>
      </p:sp>
      <p:sp>
        <p:nvSpPr>
          <p:cNvPr id="3" name="テキスト ボックス 2">
            <a:extLst>
              <a:ext uri="{FF2B5EF4-FFF2-40B4-BE49-F238E27FC236}">
                <a16:creationId xmlns:a16="http://schemas.microsoft.com/office/drawing/2014/main" id="{C9C2B2C8-80DC-4FA2-922A-6FE4E294DFBD}"/>
              </a:ext>
            </a:extLst>
          </p:cNvPr>
          <p:cNvSpPr txBox="1"/>
          <p:nvPr/>
        </p:nvSpPr>
        <p:spPr>
          <a:xfrm>
            <a:off x="148581" y="1725746"/>
            <a:ext cx="6662738" cy="307777"/>
          </a:xfrm>
          <a:prstGeom prst="rect">
            <a:avLst/>
          </a:prstGeom>
          <a:noFill/>
        </p:spPr>
        <p:txBody>
          <a:bodyPr wrap="square" rtlCol="0">
            <a:spAutoFit/>
          </a:bodyPr>
          <a:lstStyle/>
          <a:p>
            <a:pPr algn="ctr"/>
            <a:r>
              <a:rPr kumimoji="1" lang="en-US" altLang="ja-JP" sz="1400" b="1" dirty="0"/>
              <a:t>https://www.joho-shimane.or.jp/form/r8toritekiseminar/</a:t>
            </a:r>
          </a:p>
        </p:txBody>
      </p:sp>
    </p:spTree>
    <p:extLst>
      <p:ext uri="{BB962C8B-B14F-4D97-AF65-F5344CB8AC3E}">
        <p14:creationId xmlns:p14="http://schemas.microsoft.com/office/powerpoint/2010/main" val="3750677560"/>
      </p:ext>
    </p:extLst>
  </p:cSld>
  <p:clrMapOvr>
    <a:masterClrMapping/>
  </p:clrMapOvr>
</p:sld>
</file>

<file path=ppt/theme/theme1.xml><?xml version="1.0" encoding="utf-8"?>
<a:theme xmlns:a="http://schemas.openxmlformats.org/drawingml/2006/main" name="メトロポリタン">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メトロポリタン">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メトロポリタン">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TM03457491[[fn=メトロポリタン]]</Template>
  <TotalTime>3162</TotalTime>
  <Words>584</Words>
  <Application>Microsoft Office PowerPoint</Application>
  <PresentationFormat>ユーザー設定</PresentationFormat>
  <Paragraphs>60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游ゴシック</vt:lpstr>
      <vt:lpstr>Arial</vt:lpstr>
      <vt:lpstr>Calibri Light</vt:lpstr>
      <vt:lpstr>メトロポリタン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山根 悠平</cp:lastModifiedBy>
  <cp:revision>257</cp:revision>
  <cp:lastPrinted>2025-02-03T04:01:08Z</cp:lastPrinted>
  <dcterms:created xsi:type="dcterms:W3CDTF">2018-04-23T01:38:18Z</dcterms:created>
  <dcterms:modified xsi:type="dcterms:W3CDTF">2026-06-11T02:50:18Z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2022-02-01T12:33:59Z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47b4d19f-92df-4403-86dd-571253390001</vt:lpwstr>
  </property>
  <property fmtid="{D5CDD505-2E9C-101B-9397-08002B2CF9AE}" pid="8" name="MSIP_Label_ea60d57e-af5b-4752-ac57-3e4f28ca11dc_ContentBits">
    <vt:lpwstr>0</vt:lpwstr>
  </property>
</Properties>
</file>